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9"/>
  </p:notesMasterIdLst>
  <p:sldIdLst>
    <p:sldId id="256" r:id="rId2"/>
    <p:sldId id="260" r:id="rId3"/>
    <p:sldId id="257" r:id="rId4"/>
    <p:sldId id="263" r:id="rId5"/>
    <p:sldId id="283" r:id="rId6"/>
    <p:sldId id="284" r:id="rId7"/>
    <p:sldId id="285" r:id="rId8"/>
    <p:sldId id="286" r:id="rId9"/>
    <p:sldId id="261" r:id="rId10"/>
    <p:sldId id="281" r:id="rId11"/>
    <p:sldId id="288" r:id="rId12"/>
    <p:sldId id="264" r:id="rId13"/>
    <p:sldId id="274" r:id="rId14"/>
    <p:sldId id="279" r:id="rId15"/>
    <p:sldId id="275" r:id="rId16"/>
    <p:sldId id="287" r:id="rId17"/>
    <p:sldId id="278" r:id="rId18"/>
    <p:sldId id="269" r:id="rId19"/>
    <p:sldId id="270" r:id="rId20"/>
    <p:sldId id="271" r:id="rId21"/>
    <p:sldId id="272" r:id="rId22"/>
    <p:sldId id="273" r:id="rId23"/>
    <p:sldId id="266" r:id="rId24"/>
    <p:sldId id="265" r:id="rId25"/>
    <p:sldId id="268" r:id="rId26"/>
    <p:sldId id="277" r:id="rId27"/>
    <p:sldId id="280"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en Stohs" initials="SS" lastIdx="16" clrIdx="0">
    <p:extLst>
      <p:ext uri="{19B8F6BF-5375-455C-9EA6-DF929625EA0E}">
        <p15:presenceInfo xmlns:p15="http://schemas.microsoft.com/office/powerpoint/2012/main" userId="Stephen Stohs" providerId="None"/>
      </p:ext>
    </p:extLst>
  </p:cmAuthor>
  <p:cmAuthor id="2" name="Felipe Quezada" initials="FQ" lastIdx="1" clrIdx="1">
    <p:extLst>
      <p:ext uri="{19B8F6BF-5375-455C-9EA6-DF929625EA0E}">
        <p15:presenceInfo xmlns:p15="http://schemas.microsoft.com/office/powerpoint/2012/main" userId="S-1-5-21-2237723927-2256950305-2703293672-10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C6C"/>
    <a:srgbClr val="FDC700"/>
    <a:srgbClr val="FF3399"/>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697" autoAdjust="0"/>
  </p:normalViewPr>
  <p:slideViewPr>
    <p:cSldViewPr snapToGrid="0">
      <p:cViewPr varScale="1">
        <p:scale>
          <a:sx n="92" d="100"/>
          <a:sy n="92" d="100"/>
        </p:scale>
        <p:origin x="163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https://www.flickr.com/photos/phylomon/27398422600" TargetMode="External"/><Relationship Id="rId1" Type="http://schemas.openxmlformats.org/officeDocument/2006/relationships/image" Target="../media/image5.jpg"/><Relationship Id="rId6" Type="http://schemas.openxmlformats.org/officeDocument/2006/relationships/hyperlink" Target="https://www.flickr.com/photos/8049886@N02/5156104291" TargetMode="External"/><Relationship Id="rId5" Type="http://schemas.openxmlformats.org/officeDocument/2006/relationships/image" Target="../media/image7.jpg"/><Relationship Id="rId4" Type="http://schemas.openxmlformats.org/officeDocument/2006/relationships/hyperlink" Target="http://www.uniprot.org/taxonomy/1051066"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https://www.flickr.com/photos/phylomon/27398422600" TargetMode="External"/><Relationship Id="rId1" Type="http://schemas.openxmlformats.org/officeDocument/2006/relationships/image" Target="../media/image5.jpg"/><Relationship Id="rId6" Type="http://schemas.openxmlformats.org/officeDocument/2006/relationships/hyperlink" Target="https://www.flickr.com/photos/8049886@N02/5156104291" TargetMode="External"/><Relationship Id="rId5" Type="http://schemas.openxmlformats.org/officeDocument/2006/relationships/image" Target="../media/image7.jpg"/><Relationship Id="rId4" Type="http://schemas.openxmlformats.org/officeDocument/2006/relationships/hyperlink" Target="http://www.uniprot.org/taxonomy/1051066"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12BF4F-22D7-4E27-B8DE-5ED63A3725DC}" type="doc">
      <dgm:prSet loTypeId="urn:microsoft.com/office/officeart/2005/8/layout/pList2" loCatId="list" qsTypeId="urn:microsoft.com/office/officeart/2005/8/quickstyle/simple1" qsCatId="simple" csTypeId="urn:microsoft.com/office/officeart/2005/8/colors/accent1_2" csCatId="accent1" phldr="1"/>
      <dgm:spPr/>
    </dgm:pt>
    <dgm:pt modelId="{C9E420FF-557F-4C85-8C2C-88A8D6A6E55A}">
      <dgm:prSet phldrT="[Text]"/>
      <dgm:spPr>
        <a:solidFill>
          <a:srgbClr val="003C6C"/>
        </a:solidFill>
      </dgm:spPr>
      <dgm:t>
        <a:bodyPr/>
        <a:lstStyle/>
        <a:p>
          <a:r>
            <a:rPr lang="en-US" dirty="0"/>
            <a:t>Pacific sardine: </a:t>
          </a:r>
        </a:p>
      </dgm:t>
    </dgm:pt>
    <dgm:pt modelId="{F5BB74CB-1EA9-4133-A3B2-15EB875B61AE}" type="parTrans" cxnId="{F4C35587-1253-4F47-97FF-B4EC46EDBCF6}">
      <dgm:prSet/>
      <dgm:spPr/>
      <dgm:t>
        <a:bodyPr/>
        <a:lstStyle/>
        <a:p>
          <a:endParaRPr lang="en-US"/>
        </a:p>
      </dgm:t>
    </dgm:pt>
    <dgm:pt modelId="{2BE12BA2-BAEE-4141-AE22-F97939EF3451}" type="sibTrans" cxnId="{F4C35587-1253-4F47-97FF-B4EC46EDBCF6}">
      <dgm:prSet/>
      <dgm:spPr/>
      <dgm:t>
        <a:bodyPr/>
        <a:lstStyle/>
        <a:p>
          <a:endParaRPr lang="en-US"/>
        </a:p>
      </dgm:t>
    </dgm:pt>
    <dgm:pt modelId="{EE710A6C-6EE5-47FB-B10D-0434888920E6}">
      <dgm:prSet phldrT="[Text]"/>
      <dgm:spPr>
        <a:solidFill>
          <a:srgbClr val="003C6C"/>
        </a:solidFill>
      </dgm:spPr>
      <dgm:t>
        <a:bodyPr/>
        <a:lstStyle/>
        <a:p>
          <a:r>
            <a:rPr lang="en-US" dirty="0"/>
            <a:t>Market squid:</a:t>
          </a:r>
        </a:p>
      </dgm:t>
    </dgm:pt>
    <dgm:pt modelId="{8CF4EC42-34C2-45B9-A840-AFF097E1F557}" type="parTrans" cxnId="{78457486-7613-4D4D-8CAA-3203FEDF68DF}">
      <dgm:prSet/>
      <dgm:spPr/>
      <dgm:t>
        <a:bodyPr/>
        <a:lstStyle/>
        <a:p>
          <a:endParaRPr lang="en-US"/>
        </a:p>
      </dgm:t>
    </dgm:pt>
    <dgm:pt modelId="{7AEB4B83-AB67-4E57-9650-A0EA69B51FEE}" type="sibTrans" cxnId="{78457486-7613-4D4D-8CAA-3203FEDF68DF}">
      <dgm:prSet/>
      <dgm:spPr/>
      <dgm:t>
        <a:bodyPr/>
        <a:lstStyle/>
        <a:p>
          <a:endParaRPr lang="en-US"/>
        </a:p>
      </dgm:t>
    </dgm:pt>
    <dgm:pt modelId="{C1B7EC2D-5E3C-4D7D-869F-0596EB910B03}">
      <dgm:prSet phldrT="[Text]"/>
      <dgm:spPr>
        <a:solidFill>
          <a:srgbClr val="003C6C"/>
        </a:solidFill>
      </dgm:spPr>
      <dgm:t>
        <a:bodyPr/>
        <a:lstStyle/>
        <a:p>
          <a:r>
            <a:rPr lang="en-US" dirty="0"/>
            <a:t>Northern anchovy:</a:t>
          </a:r>
        </a:p>
      </dgm:t>
    </dgm:pt>
    <dgm:pt modelId="{132ED2DF-6203-47C8-BAF3-9E266E343456}" type="parTrans" cxnId="{75381527-C04C-4D7D-9441-CB37782EE6B7}">
      <dgm:prSet/>
      <dgm:spPr/>
      <dgm:t>
        <a:bodyPr/>
        <a:lstStyle/>
        <a:p>
          <a:endParaRPr lang="en-US"/>
        </a:p>
      </dgm:t>
    </dgm:pt>
    <dgm:pt modelId="{19FFB266-A7DA-4DDB-96B5-F515033C8521}" type="sibTrans" cxnId="{75381527-C04C-4D7D-9441-CB37782EE6B7}">
      <dgm:prSet/>
      <dgm:spPr/>
      <dgm:t>
        <a:bodyPr/>
        <a:lstStyle/>
        <a:p>
          <a:endParaRPr lang="en-US"/>
        </a:p>
      </dgm:t>
    </dgm:pt>
    <dgm:pt modelId="{556A87ED-6ADD-44F0-BC96-F0119C295461}">
      <dgm:prSet/>
      <dgm:spPr/>
      <dgm:t>
        <a:bodyPr/>
        <a:lstStyle/>
        <a:p>
          <a:r>
            <a:rPr lang="en-US" dirty="0"/>
            <a:t>CPS SAFE: “In 2012, PSDN fishers shifted to squid during the summer due to low abundance”</a:t>
          </a:r>
        </a:p>
      </dgm:t>
    </dgm:pt>
    <dgm:pt modelId="{3B18E45A-35B9-45C6-BB84-4C19FEA1E8D9}" type="parTrans" cxnId="{425A95C4-1722-4E1E-A9B3-BAF68842CE6D}">
      <dgm:prSet/>
      <dgm:spPr/>
      <dgm:t>
        <a:bodyPr/>
        <a:lstStyle/>
        <a:p>
          <a:endParaRPr lang="en-US"/>
        </a:p>
      </dgm:t>
    </dgm:pt>
    <dgm:pt modelId="{46F04F5E-13C9-479E-9881-6395E98D3D5E}" type="sibTrans" cxnId="{425A95C4-1722-4E1E-A9B3-BAF68842CE6D}">
      <dgm:prSet/>
      <dgm:spPr/>
      <dgm:t>
        <a:bodyPr/>
        <a:lstStyle/>
        <a:p>
          <a:endParaRPr lang="en-US"/>
        </a:p>
      </dgm:t>
    </dgm:pt>
    <dgm:pt modelId="{45190EED-F860-41C8-90E7-FD3F72679C25}">
      <dgm:prSet/>
      <dgm:spPr/>
      <dgm:t>
        <a:bodyPr/>
        <a:lstStyle/>
        <a:p>
          <a:r>
            <a:rPr lang="en-US" dirty="0"/>
            <a:t>Closure in 2015.</a:t>
          </a:r>
        </a:p>
      </dgm:t>
    </dgm:pt>
    <dgm:pt modelId="{BBC0C474-3E50-468F-9665-87EBDC45F870}" type="parTrans" cxnId="{F7DB6916-985E-4093-A69B-18229AEAE046}">
      <dgm:prSet/>
      <dgm:spPr/>
      <dgm:t>
        <a:bodyPr/>
        <a:lstStyle/>
        <a:p>
          <a:endParaRPr lang="en-US"/>
        </a:p>
      </dgm:t>
    </dgm:pt>
    <dgm:pt modelId="{7DBA16EF-0A1C-4085-91AE-084E2693A3D0}" type="sibTrans" cxnId="{F7DB6916-985E-4093-A69B-18229AEAE046}">
      <dgm:prSet/>
      <dgm:spPr/>
      <dgm:t>
        <a:bodyPr/>
        <a:lstStyle/>
        <a:p>
          <a:endParaRPr lang="en-US"/>
        </a:p>
      </dgm:t>
    </dgm:pt>
    <dgm:pt modelId="{D3E65FAA-E613-4C9E-B5A4-C6E7496803C4}">
      <dgm:prSet/>
      <dgm:spPr/>
      <dgm:t>
        <a:bodyPr/>
        <a:lstStyle/>
        <a:p>
          <a:r>
            <a:rPr lang="en-US" dirty="0"/>
            <a:t>Limited Entry since 2002</a:t>
          </a:r>
        </a:p>
      </dgm:t>
    </dgm:pt>
    <dgm:pt modelId="{9EE9F58D-E524-4CAB-806B-14DC2B71BE88}" type="parTrans" cxnId="{38B5CEC3-3B64-4394-BCD6-DC90CA565973}">
      <dgm:prSet/>
      <dgm:spPr/>
      <dgm:t>
        <a:bodyPr/>
        <a:lstStyle/>
        <a:p>
          <a:endParaRPr lang="en-US"/>
        </a:p>
      </dgm:t>
    </dgm:pt>
    <dgm:pt modelId="{885D0881-B65C-4EF1-9123-58BE9FB81863}" type="sibTrans" cxnId="{38B5CEC3-3B64-4394-BCD6-DC90CA565973}">
      <dgm:prSet/>
      <dgm:spPr/>
      <dgm:t>
        <a:bodyPr/>
        <a:lstStyle/>
        <a:p>
          <a:endParaRPr lang="en-US"/>
        </a:p>
      </dgm:t>
    </dgm:pt>
    <dgm:pt modelId="{FA7B156E-CF56-46C5-B64F-689C91E356E6}">
      <dgm:prSet/>
      <dgm:spPr/>
      <dgm:t>
        <a:bodyPr/>
        <a:lstStyle/>
        <a:p>
          <a:r>
            <a:rPr lang="en-US" dirty="0"/>
            <a:t>Affected negatively by ENSO in 2015.</a:t>
          </a:r>
        </a:p>
      </dgm:t>
    </dgm:pt>
    <dgm:pt modelId="{217A0E6C-400B-4EC0-82BD-C16B5935FB67}" type="parTrans" cxnId="{4668C6EE-CD15-48DC-A093-3EDC60E694DD}">
      <dgm:prSet/>
      <dgm:spPr/>
      <dgm:t>
        <a:bodyPr/>
        <a:lstStyle/>
        <a:p>
          <a:endParaRPr lang="en-US"/>
        </a:p>
      </dgm:t>
    </dgm:pt>
    <dgm:pt modelId="{EBE15D06-F267-47F5-BA80-00CB7CD87FE6}" type="sibTrans" cxnId="{4668C6EE-CD15-48DC-A093-3EDC60E694DD}">
      <dgm:prSet/>
      <dgm:spPr/>
      <dgm:t>
        <a:bodyPr/>
        <a:lstStyle/>
        <a:p>
          <a:endParaRPr lang="en-US"/>
        </a:p>
      </dgm:t>
    </dgm:pt>
    <dgm:pt modelId="{2FC94F91-A3AC-4138-9C09-4FA5BEAC26F6}">
      <dgm:prSet/>
      <dgm:spPr/>
      <dgm:t>
        <a:bodyPr/>
        <a:lstStyle/>
        <a:p>
          <a:r>
            <a:rPr lang="en-US" dirty="0"/>
            <a:t>High prices and landings</a:t>
          </a:r>
        </a:p>
      </dgm:t>
    </dgm:pt>
    <dgm:pt modelId="{12BDE00B-8995-4139-B641-B371BD858F43}" type="parTrans" cxnId="{468F1994-30DE-44CF-A01B-18AA325247F0}">
      <dgm:prSet/>
      <dgm:spPr/>
      <dgm:t>
        <a:bodyPr/>
        <a:lstStyle/>
        <a:p>
          <a:endParaRPr lang="en-US"/>
        </a:p>
      </dgm:t>
    </dgm:pt>
    <dgm:pt modelId="{9A55AEF7-10D0-4B96-968C-AFA6EB135C52}" type="sibTrans" cxnId="{468F1994-30DE-44CF-A01B-18AA325247F0}">
      <dgm:prSet/>
      <dgm:spPr/>
      <dgm:t>
        <a:bodyPr/>
        <a:lstStyle/>
        <a:p>
          <a:endParaRPr lang="en-US"/>
        </a:p>
      </dgm:t>
    </dgm:pt>
    <dgm:pt modelId="{E793995A-D6DF-4594-9ED1-ED2773443F4A}">
      <dgm:prSet/>
      <dgm:spPr/>
      <dgm:t>
        <a:bodyPr/>
        <a:lstStyle/>
        <a:p>
          <a:r>
            <a:rPr lang="en-US" dirty="0"/>
            <a:t>Highly variable biomass driven by oceanographic conditions</a:t>
          </a:r>
        </a:p>
      </dgm:t>
    </dgm:pt>
    <dgm:pt modelId="{331954DE-ACF4-4FAF-9BD7-0CCF739CAF48}" type="parTrans" cxnId="{25C77B1D-D9F0-4BFE-893E-AF4E907A00A4}">
      <dgm:prSet/>
      <dgm:spPr/>
      <dgm:t>
        <a:bodyPr/>
        <a:lstStyle/>
        <a:p>
          <a:endParaRPr lang="en-US"/>
        </a:p>
      </dgm:t>
    </dgm:pt>
    <dgm:pt modelId="{C3BC055F-DEFD-4429-A48D-2C362060A688}" type="sibTrans" cxnId="{25C77B1D-D9F0-4BFE-893E-AF4E907A00A4}">
      <dgm:prSet/>
      <dgm:spPr/>
      <dgm:t>
        <a:bodyPr/>
        <a:lstStyle/>
        <a:p>
          <a:endParaRPr lang="en-US"/>
        </a:p>
      </dgm:t>
    </dgm:pt>
    <dgm:pt modelId="{B4EB3286-CA28-40B3-83C6-77AE152DE573}">
      <dgm:prSet/>
      <dgm:spPr/>
      <dgm:t>
        <a:bodyPr/>
        <a:lstStyle/>
        <a:p>
          <a:r>
            <a:rPr lang="en-US" dirty="0"/>
            <a:t>Affected by oceanographic variability </a:t>
          </a:r>
        </a:p>
      </dgm:t>
    </dgm:pt>
    <dgm:pt modelId="{0B093BA7-E535-469E-B42F-CA3DC5858E9B}" type="parTrans" cxnId="{64ECC1F0-0AFF-40CE-966B-7CA25E6B0EDF}">
      <dgm:prSet/>
      <dgm:spPr/>
      <dgm:t>
        <a:bodyPr/>
        <a:lstStyle/>
        <a:p>
          <a:endParaRPr lang="en-US"/>
        </a:p>
      </dgm:t>
    </dgm:pt>
    <dgm:pt modelId="{14F6F208-4C0F-43D1-B339-6C9EBD57F409}" type="sibTrans" cxnId="{64ECC1F0-0AFF-40CE-966B-7CA25E6B0EDF}">
      <dgm:prSet/>
      <dgm:spPr/>
      <dgm:t>
        <a:bodyPr/>
        <a:lstStyle/>
        <a:p>
          <a:endParaRPr lang="en-US"/>
        </a:p>
      </dgm:t>
    </dgm:pt>
    <dgm:pt modelId="{1EF35F8E-C5DA-4591-893F-DA3FB62B3989}">
      <dgm:prSet/>
      <dgm:spPr/>
      <dgm:t>
        <a:bodyPr/>
        <a:lstStyle/>
        <a:p>
          <a:r>
            <a:rPr lang="en-US" dirty="0"/>
            <a:t>Reduction quota in place</a:t>
          </a:r>
        </a:p>
      </dgm:t>
    </dgm:pt>
    <dgm:pt modelId="{313C75CE-385C-4D3A-ADDB-5FC7FCC708C8}" type="parTrans" cxnId="{0ED2D0FE-D6E2-4B9A-9E6A-65A50302F359}">
      <dgm:prSet/>
      <dgm:spPr/>
      <dgm:t>
        <a:bodyPr/>
        <a:lstStyle/>
        <a:p>
          <a:endParaRPr lang="en-US"/>
        </a:p>
      </dgm:t>
    </dgm:pt>
    <dgm:pt modelId="{78B50C9E-A822-403B-8183-B8DBDCA08764}" type="sibTrans" cxnId="{0ED2D0FE-D6E2-4B9A-9E6A-65A50302F359}">
      <dgm:prSet/>
      <dgm:spPr/>
      <dgm:t>
        <a:bodyPr/>
        <a:lstStyle/>
        <a:p>
          <a:endParaRPr lang="en-US"/>
        </a:p>
      </dgm:t>
    </dgm:pt>
    <dgm:pt modelId="{8C4C5C7B-803C-4132-86F4-FDE51BEBC636}">
      <dgm:prSet/>
      <dgm:spPr/>
      <dgm:t>
        <a:bodyPr/>
        <a:lstStyle/>
        <a:p>
          <a:r>
            <a:rPr lang="en-US" dirty="0"/>
            <a:t>Low prices and landings</a:t>
          </a:r>
        </a:p>
      </dgm:t>
    </dgm:pt>
    <dgm:pt modelId="{ED987F29-B6B5-4607-B244-11283C1299AF}" type="sibTrans" cxnId="{3F96C531-3E3A-4F43-B8DC-7C237954C53D}">
      <dgm:prSet/>
      <dgm:spPr/>
      <dgm:t>
        <a:bodyPr/>
        <a:lstStyle/>
        <a:p>
          <a:endParaRPr lang="en-US"/>
        </a:p>
      </dgm:t>
    </dgm:pt>
    <dgm:pt modelId="{DC8D6150-1994-4578-91EC-026517ED2288}" type="parTrans" cxnId="{3F96C531-3E3A-4F43-B8DC-7C237954C53D}">
      <dgm:prSet/>
      <dgm:spPr/>
      <dgm:t>
        <a:bodyPr/>
        <a:lstStyle/>
        <a:p>
          <a:endParaRPr lang="en-US"/>
        </a:p>
      </dgm:t>
    </dgm:pt>
    <dgm:pt modelId="{8C1ECD7F-53CF-4543-A93D-45B835DD9796}">
      <dgm:prSet/>
      <dgm:spPr/>
      <dgm:t>
        <a:bodyPr/>
        <a:lstStyle/>
        <a:p>
          <a:r>
            <a:rPr lang="en-US" dirty="0"/>
            <a:t>Record high abundance since 2017</a:t>
          </a:r>
        </a:p>
      </dgm:t>
    </dgm:pt>
    <dgm:pt modelId="{00ACFA61-C0DD-48C7-8DA3-779E16A1DBFB}" type="parTrans" cxnId="{7F3F12CD-80A6-4F9D-A847-0DD5FB276C13}">
      <dgm:prSet/>
      <dgm:spPr/>
      <dgm:t>
        <a:bodyPr/>
        <a:lstStyle/>
        <a:p>
          <a:endParaRPr lang="en-US"/>
        </a:p>
      </dgm:t>
    </dgm:pt>
    <dgm:pt modelId="{347834AC-3872-413E-829A-A460AE5F1CE0}" type="sibTrans" cxnId="{7F3F12CD-80A6-4F9D-A847-0DD5FB276C13}">
      <dgm:prSet/>
      <dgm:spPr/>
      <dgm:t>
        <a:bodyPr/>
        <a:lstStyle/>
        <a:p>
          <a:endParaRPr lang="en-US"/>
        </a:p>
      </dgm:t>
    </dgm:pt>
    <dgm:pt modelId="{7861A89A-9A2B-43F0-9206-BF5ABB393036}">
      <dgm:prSet/>
      <dgm:spPr/>
      <dgm:t>
        <a:bodyPr/>
        <a:lstStyle/>
        <a:p>
          <a:r>
            <a:rPr lang="en-US" dirty="0"/>
            <a:t>Partial substitute for sardine when its collapsed</a:t>
          </a:r>
        </a:p>
      </dgm:t>
    </dgm:pt>
    <dgm:pt modelId="{9BDABA0C-3418-4A30-9E1B-3B53F1CC3316}" type="parTrans" cxnId="{98A9E697-46CB-4000-A95E-AE4C668C9D96}">
      <dgm:prSet/>
      <dgm:spPr/>
      <dgm:t>
        <a:bodyPr/>
        <a:lstStyle/>
        <a:p>
          <a:endParaRPr lang="en-US"/>
        </a:p>
      </dgm:t>
    </dgm:pt>
    <dgm:pt modelId="{F9626439-1445-49F3-8033-C285A175277B}" type="sibTrans" cxnId="{98A9E697-46CB-4000-A95E-AE4C668C9D96}">
      <dgm:prSet/>
      <dgm:spPr/>
      <dgm:t>
        <a:bodyPr/>
        <a:lstStyle/>
        <a:p>
          <a:endParaRPr lang="en-US"/>
        </a:p>
      </dgm:t>
    </dgm:pt>
    <dgm:pt modelId="{F32D4808-FE56-440A-A0AE-9E3ACBAE0506}">
      <dgm:prSet/>
      <dgm:spPr/>
      <dgm:t>
        <a:bodyPr/>
        <a:lstStyle/>
        <a:p>
          <a:r>
            <a:rPr lang="en-US" dirty="0"/>
            <a:t>Important bait species for recreational fisheries</a:t>
          </a:r>
        </a:p>
      </dgm:t>
    </dgm:pt>
    <dgm:pt modelId="{B541D034-9130-4360-9069-B906933124CD}" type="parTrans" cxnId="{5478E8F9-CBBC-4E83-AD6D-3F4AA13C3FD4}">
      <dgm:prSet/>
      <dgm:spPr/>
      <dgm:t>
        <a:bodyPr/>
        <a:lstStyle/>
        <a:p>
          <a:endParaRPr lang="en-US"/>
        </a:p>
      </dgm:t>
    </dgm:pt>
    <dgm:pt modelId="{C643FE6C-60D5-48BF-8ADE-91A15B274D0B}" type="sibTrans" cxnId="{5478E8F9-CBBC-4E83-AD6D-3F4AA13C3FD4}">
      <dgm:prSet/>
      <dgm:spPr/>
      <dgm:t>
        <a:bodyPr/>
        <a:lstStyle/>
        <a:p>
          <a:endParaRPr lang="en-US"/>
        </a:p>
      </dgm:t>
    </dgm:pt>
    <dgm:pt modelId="{A9A21E40-9AD9-4A23-873A-43B578150481}">
      <dgm:prSet/>
      <dgm:spPr/>
      <dgm:t>
        <a:bodyPr/>
        <a:lstStyle/>
        <a:p>
          <a:r>
            <a:rPr lang="en-US" dirty="0"/>
            <a:t>Likely to be substitute of Pacific sardine.</a:t>
          </a:r>
        </a:p>
      </dgm:t>
    </dgm:pt>
    <dgm:pt modelId="{4FE3211F-B208-40C4-963C-686A8F578A48}" type="parTrans" cxnId="{D5D69A57-874B-43DE-90C0-0867DA8A9912}">
      <dgm:prSet/>
      <dgm:spPr/>
      <dgm:t>
        <a:bodyPr/>
        <a:lstStyle/>
        <a:p>
          <a:endParaRPr lang="en-US"/>
        </a:p>
      </dgm:t>
    </dgm:pt>
    <dgm:pt modelId="{F8FDE85C-6AF4-4AA3-8485-6413F2197F94}" type="sibTrans" cxnId="{D5D69A57-874B-43DE-90C0-0867DA8A9912}">
      <dgm:prSet/>
      <dgm:spPr/>
      <dgm:t>
        <a:bodyPr/>
        <a:lstStyle/>
        <a:p>
          <a:endParaRPr lang="en-US"/>
        </a:p>
      </dgm:t>
    </dgm:pt>
    <dgm:pt modelId="{532A12BB-DCA5-4522-BF2B-D8043DBB413E}" type="pres">
      <dgm:prSet presAssocID="{B412BF4F-22D7-4E27-B8DE-5ED63A3725DC}" presName="Name0" presStyleCnt="0">
        <dgm:presLayoutVars>
          <dgm:dir/>
          <dgm:resizeHandles val="exact"/>
        </dgm:presLayoutVars>
      </dgm:prSet>
      <dgm:spPr/>
    </dgm:pt>
    <dgm:pt modelId="{F100D0AA-50E4-4F1F-91E3-F05F3FD7576D}" type="pres">
      <dgm:prSet presAssocID="{B412BF4F-22D7-4E27-B8DE-5ED63A3725DC}" presName="bkgdShp" presStyleLbl="alignAccFollowNode1" presStyleIdx="0" presStyleCnt="1"/>
      <dgm:spPr>
        <a:solidFill>
          <a:srgbClr val="003C6C">
            <a:alpha val="90000"/>
          </a:srgbClr>
        </a:solidFill>
      </dgm:spPr>
    </dgm:pt>
    <dgm:pt modelId="{80FDDD4F-A169-4C65-ADBA-E3AECE39215F}" type="pres">
      <dgm:prSet presAssocID="{B412BF4F-22D7-4E27-B8DE-5ED63A3725DC}" presName="linComp" presStyleCnt="0"/>
      <dgm:spPr/>
    </dgm:pt>
    <dgm:pt modelId="{8923430F-3893-488A-A8CF-7584D2B8577A}" type="pres">
      <dgm:prSet presAssocID="{C9E420FF-557F-4C85-8C2C-88A8D6A6E55A}" presName="compNode" presStyleCnt="0"/>
      <dgm:spPr/>
    </dgm:pt>
    <dgm:pt modelId="{972CCFB6-20E9-4465-AACA-0756DC41AE29}" type="pres">
      <dgm:prSet presAssocID="{C9E420FF-557F-4C85-8C2C-88A8D6A6E55A}" presName="node" presStyleLbl="node1" presStyleIdx="0" presStyleCnt="3">
        <dgm:presLayoutVars>
          <dgm:bulletEnabled val="1"/>
        </dgm:presLayoutVars>
      </dgm:prSet>
      <dgm:spPr/>
    </dgm:pt>
    <dgm:pt modelId="{7CE5767F-2792-4E6A-A0DE-BE4BAAC896EF}" type="pres">
      <dgm:prSet presAssocID="{C9E420FF-557F-4C85-8C2C-88A8D6A6E55A}" presName="invisiNode" presStyleLbl="node1" presStyleIdx="0" presStyleCnt="3"/>
      <dgm:spPr/>
    </dgm:pt>
    <dgm:pt modelId="{8C68A991-389E-43BA-AD2C-3588FF676827}" type="pres">
      <dgm:prSet presAssocID="{C9E420FF-557F-4C85-8C2C-88A8D6A6E55A}"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10A8C8E0-B93F-4210-96F2-D41D714ACBFB}" type="pres">
      <dgm:prSet presAssocID="{2BE12BA2-BAEE-4141-AE22-F97939EF3451}" presName="sibTrans" presStyleLbl="sibTrans2D1" presStyleIdx="0" presStyleCnt="0"/>
      <dgm:spPr/>
    </dgm:pt>
    <dgm:pt modelId="{E8E79618-180C-4640-A0A3-282CBFF34CA4}" type="pres">
      <dgm:prSet presAssocID="{EE710A6C-6EE5-47FB-B10D-0434888920E6}" presName="compNode" presStyleCnt="0"/>
      <dgm:spPr/>
    </dgm:pt>
    <dgm:pt modelId="{90584CE6-17CA-489D-B521-C40B3BC7DB77}" type="pres">
      <dgm:prSet presAssocID="{EE710A6C-6EE5-47FB-B10D-0434888920E6}" presName="node" presStyleLbl="node1" presStyleIdx="1" presStyleCnt="3">
        <dgm:presLayoutVars>
          <dgm:bulletEnabled val="1"/>
        </dgm:presLayoutVars>
      </dgm:prSet>
      <dgm:spPr/>
    </dgm:pt>
    <dgm:pt modelId="{6838D669-58FF-4449-A56B-F52277E173DE}" type="pres">
      <dgm:prSet presAssocID="{EE710A6C-6EE5-47FB-B10D-0434888920E6}" presName="invisiNode" presStyleLbl="node1" presStyleIdx="1" presStyleCnt="3"/>
      <dgm:spPr/>
    </dgm:pt>
    <dgm:pt modelId="{A3A8A246-ACAD-4C68-B21B-09871D321CFF}" type="pres">
      <dgm:prSet presAssocID="{EE710A6C-6EE5-47FB-B10D-0434888920E6}" presName="imagNode"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4000" b="-4000"/>
          </a:stretch>
        </a:blipFill>
      </dgm:spPr>
    </dgm:pt>
    <dgm:pt modelId="{77303B5D-B495-4126-BD70-27F76B5B5E93}" type="pres">
      <dgm:prSet presAssocID="{7AEB4B83-AB67-4E57-9650-A0EA69B51FEE}" presName="sibTrans" presStyleLbl="sibTrans2D1" presStyleIdx="0" presStyleCnt="0"/>
      <dgm:spPr/>
    </dgm:pt>
    <dgm:pt modelId="{8D4CA09E-1A35-4522-98D1-D92A0C3FCD37}" type="pres">
      <dgm:prSet presAssocID="{C1B7EC2D-5E3C-4D7D-869F-0596EB910B03}" presName="compNode" presStyleCnt="0"/>
      <dgm:spPr/>
    </dgm:pt>
    <dgm:pt modelId="{9EB6D6DB-0A7E-44FE-A10B-95F9562EFB4C}" type="pres">
      <dgm:prSet presAssocID="{C1B7EC2D-5E3C-4D7D-869F-0596EB910B03}" presName="node" presStyleLbl="node1" presStyleIdx="2" presStyleCnt="3">
        <dgm:presLayoutVars>
          <dgm:bulletEnabled val="1"/>
        </dgm:presLayoutVars>
      </dgm:prSet>
      <dgm:spPr/>
    </dgm:pt>
    <dgm:pt modelId="{ABF96074-CDEF-4B0D-B872-C0F1C9E4B6F3}" type="pres">
      <dgm:prSet presAssocID="{C1B7EC2D-5E3C-4D7D-869F-0596EB910B03}" presName="invisiNode" presStyleLbl="node1" presStyleIdx="2" presStyleCnt="3"/>
      <dgm:spPr/>
    </dgm:pt>
    <dgm:pt modelId="{25694773-D13F-4D4D-9194-EE1630FC1724}" type="pres">
      <dgm:prSet presAssocID="{C1B7EC2D-5E3C-4D7D-869F-0596EB910B03}" presName="imagNode"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t="-4000" b="-4000"/>
          </a:stretch>
        </a:blipFill>
      </dgm:spPr>
    </dgm:pt>
  </dgm:ptLst>
  <dgm:cxnLst>
    <dgm:cxn modelId="{F7DB6916-985E-4093-A69B-18229AEAE046}" srcId="{C9E420FF-557F-4C85-8C2C-88A8D6A6E55A}" destId="{45190EED-F860-41C8-90E7-FD3F72679C25}" srcOrd="1" destOrd="0" parTransId="{BBC0C474-3E50-468F-9665-87EBDC45F870}" sibTransId="{7DBA16EF-0A1C-4085-91AE-084E2693A3D0}"/>
    <dgm:cxn modelId="{25C77B1D-D9F0-4BFE-893E-AF4E907A00A4}" srcId="{C1B7EC2D-5E3C-4D7D-869F-0596EB910B03}" destId="{E793995A-D6DF-4594-9ED1-ED2773443F4A}" srcOrd="1" destOrd="0" parTransId="{331954DE-ACF4-4FAF-9BD7-0CCF739CAF48}" sibTransId="{C3BC055F-DEFD-4429-A48D-2C362060A688}"/>
    <dgm:cxn modelId="{75381527-C04C-4D7D-9441-CB37782EE6B7}" srcId="{B412BF4F-22D7-4E27-B8DE-5ED63A3725DC}" destId="{C1B7EC2D-5E3C-4D7D-869F-0596EB910B03}" srcOrd="2" destOrd="0" parTransId="{132ED2DF-6203-47C8-BAF3-9E266E343456}" sibTransId="{19FFB266-A7DA-4DDB-96B5-F515033C8521}"/>
    <dgm:cxn modelId="{FCBAAE2D-5AE8-48AE-89F8-3DCD55C6C696}" type="presOf" srcId="{2FC94F91-A3AC-4138-9C09-4FA5BEAC26F6}" destId="{90584CE6-17CA-489D-B521-C40B3BC7DB77}" srcOrd="0" destOrd="3" presId="urn:microsoft.com/office/officeart/2005/8/layout/pList2"/>
    <dgm:cxn modelId="{3F96C531-3E3A-4F43-B8DC-7C237954C53D}" srcId="{C1B7EC2D-5E3C-4D7D-869F-0596EB910B03}" destId="{8C4C5C7B-803C-4132-86F4-FDE51BEBC636}" srcOrd="0" destOrd="0" parTransId="{DC8D6150-1994-4578-91EC-026517ED2288}" sibTransId="{ED987F29-B6B5-4607-B244-11283C1299AF}"/>
    <dgm:cxn modelId="{2197E33F-B0C5-450C-88CA-E36FF8B752F7}" type="presOf" srcId="{F32D4808-FE56-440A-A0AE-9E3ACBAE0506}" destId="{9EB6D6DB-0A7E-44FE-A10B-95F9562EFB4C}" srcOrd="0" destOrd="6" presId="urn:microsoft.com/office/officeart/2005/8/layout/pList2"/>
    <dgm:cxn modelId="{43C2E75C-4E87-49C0-B509-D865CC4BC6BF}" type="presOf" srcId="{2BE12BA2-BAEE-4141-AE22-F97939EF3451}" destId="{10A8C8E0-B93F-4210-96F2-D41D714ACBFB}" srcOrd="0" destOrd="0" presId="urn:microsoft.com/office/officeart/2005/8/layout/pList2"/>
    <dgm:cxn modelId="{A0C9AD43-7BB0-4B4E-AEC4-3751EC3125AF}" type="presOf" srcId="{1EF35F8E-C5DA-4591-893F-DA3FB62B3989}" destId="{9EB6D6DB-0A7E-44FE-A10B-95F9562EFB4C}" srcOrd="0" destOrd="3" presId="urn:microsoft.com/office/officeart/2005/8/layout/pList2"/>
    <dgm:cxn modelId="{7132E547-6F1D-44C9-98FA-97163761726F}" type="presOf" srcId="{EE710A6C-6EE5-47FB-B10D-0434888920E6}" destId="{90584CE6-17CA-489D-B521-C40B3BC7DB77}" srcOrd="0" destOrd="0" presId="urn:microsoft.com/office/officeart/2005/8/layout/pList2"/>
    <dgm:cxn modelId="{4525D249-74F6-40D4-AB32-047E9BD947C6}" type="presOf" srcId="{B412BF4F-22D7-4E27-B8DE-5ED63A3725DC}" destId="{532A12BB-DCA5-4522-BF2B-D8043DBB413E}" srcOrd="0" destOrd="0" presId="urn:microsoft.com/office/officeart/2005/8/layout/pList2"/>
    <dgm:cxn modelId="{9DE49C73-0020-463D-A990-003EAF63898A}" type="presOf" srcId="{C9E420FF-557F-4C85-8C2C-88A8D6A6E55A}" destId="{972CCFB6-20E9-4465-AACA-0756DC41AE29}" srcOrd="0" destOrd="0" presId="urn:microsoft.com/office/officeart/2005/8/layout/pList2"/>
    <dgm:cxn modelId="{B6FEB976-6FD3-4D88-832E-0A26DD03928A}" type="presOf" srcId="{D3E65FAA-E613-4C9E-B5A4-C6E7496803C4}" destId="{90584CE6-17CA-489D-B521-C40B3BC7DB77}" srcOrd="0" destOrd="1" presId="urn:microsoft.com/office/officeart/2005/8/layout/pList2"/>
    <dgm:cxn modelId="{D5D69A57-874B-43DE-90C0-0867DA8A9912}" srcId="{EE710A6C-6EE5-47FB-B10D-0434888920E6}" destId="{A9A21E40-9AD9-4A23-873A-43B578150481}" srcOrd="3" destOrd="0" parTransId="{4FE3211F-B208-40C4-963C-686A8F578A48}" sibTransId="{F8FDE85C-6AF4-4AA3-8485-6413F2197F94}"/>
    <dgm:cxn modelId="{BF42617B-6725-45FA-824E-60938F058F59}" type="presOf" srcId="{45190EED-F860-41C8-90E7-FD3F72679C25}" destId="{972CCFB6-20E9-4465-AACA-0756DC41AE29}" srcOrd="0" destOrd="2" presId="urn:microsoft.com/office/officeart/2005/8/layout/pList2"/>
    <dgm:cxn modelId="{78457486-7613-4D4D-8CAA-3203FEDF68DF}" srcId="{B412BF4F-22D7-4E27-B8DE-5ED63A3725DC}" destId="{EE710A6C-6EE5-47FB-B10D-0434888920E6}" srcOrd="1" destOrd="0" parTransId="{8CF4EC42-34C2-45B9-A840-AFF097E1F557}" sibTransId="{7AEB4B83-AB67-4E57-9650-A0EA69B51FEE}"/>
    <dgm:cxn modelId="{F4C35587-1253-4F47-97FF-B4EC46EDBCF6}" srcId="{B412BF4F-22D7-4E27-B8DE-5ED63A3725DC}" destId="{C9E420FF-557F-4C85-8C2C-88A8D6A6E55A}" srcOrd="0" destOrd="0" parTransId="{F5BB74CB-1EA9-4133-A3B2-15EB875B61AE}" sibTransId="{2BE12BA2-BAEE-4141-AE22-F97939EF3451}"/>
    <dgm:cxn modelId="{72A4878A-DF95-4FB8-AC75-476FFE867BB0}" type="presOf" srcId="{556A87ED-6ADD-44F0-BC96-F0119C295461}" destId="{972CCFB6-20E9-4465-AACA-0756DC41AE29}" srcOrd="0" destOrd="1" presId="urn:microsoft.com/office/officeart/2005/8/layout/pList2"/>
    <dgm:cxn modelId="{468F1994-30DE-44CF-A01B-18AA325247F0}" srcId="{EE710A6C-6EE5-47FB-B10D-0434888920E6}" destId="{2FC94F91-A3AC-4138-9C09-4FA5BEAC26F6}" srcOrd="2" destOrd="0" parTransId="{12BDE00B-8995-4139-B641-B371BD858F43}" sibTransId="{9A55AEF7-10D0-4B96-968C-AFA6EB135C52}"/>
    <dgm:cxn modelId="{98A9E697-46CB-4000-A95E-AE4C668C9D96}" srcId="{C1B7EC2D-5E3C-4D7D-869F-0596EB910B03}" destId="{7861A89A-9A2B-43F0-9206-BF5ABB393036}" srcOrd="4" destOrd="0" parTransId="{9BDABA0C-3418-4A30-9E1B-3B53F1CC3316}" sibTransId="{F9626439-1445-49F3-8033-C285A175277B}"/>
    <dgm:cxn modelId="{3DC2C599-B73B-4F3F-A80B-A470E6A05EDD}" type="presOf" srcId="{E793995A-D6DF-4594-9ED1-ED2773443F4A}" destId="{9EB6D6DB-0A7E-44FE-A10B-95F9562EFB4C}" srcOrd="0" destOrd="2" presId="urn:microsoft.com/office/officeart/2005/8/layout/pList2"/>
    <dgm:cxn modelId="{577BBBA5-5679-42F7-8969-73E64A7AE040}" type="presOf" srcId="{8C1ECD7F-53CF-4543-A93D-45B835DD9796}" destId="{9EB6D6DB-0A7E-44FE-A10B-95F9562EFB4C}" srcOrd="0" destOrd="4" presId="urn:microsoft.com/office/officeart/2005/8/layout/pList2"/>
    <dgm:cxn modelId="{0989B7AC-1D15-4E99-9805-A1C14676F731}" type="presOf" srcId="{C1B7EC2D-5E3C-4D7D-869F-0596EB910B03}" destId="{9EB6D6DB-0A7E-44FE-A10B-95F9562EFB4C}" srcOrd="0" destOrd="0" presId="urn:microsoft.com/office/officeart/2005/8/layout/pList2"/>
    <dgm:cxn modelId="{5B7732BA-344A-456F-8B13-20B51787CC6C}" type="presOf" srcId="{7AEB4B83-AB67-4E57-9650-A0EA69B51FEE}" destId="{77303B5D-B495-4126-BD70-27F76B5B5E93}" srcOrd="0" destOrd="0" presId="urn:microsoft.com/office/officeart/2005/8/layout/pList2"/>
    <dgm:cxn modelId="{C1FF1EBE-2AAE-445B-8EF7-213755DF10B3}" type="presOf" srcId="{FA7B156E-CF56-46C5-B64F-689C91E356E6}" destId="{90584CE6-17CA-489D-B521-C40B3BC7DB77}" srcOrd="0" destOrd="2" presId="urn:microsoft.com/office/officeart/2005/8/layout/pList2"/>
    <dgm:cxn modelId="{38B5CEC3-3B64-4394-BCD6-DC90CA565973}" srcId="{EE710A6C-6EE5-47FB-B10D-0434888920E6}" destId="{D3E65FAA-E613-4C9E-B5A4-C6E7496803C4}" srcOrd="0" destOrd="0" parTransId="{9EE9F58D-E524-4CAB-806B-14DC2B71BE88}" sibTransId="{885D0881-B65C-4EF1-9123-58BE9FB81863}"/>
    <dgm:cxn modelId="{425A95C4-1722-4E1E-A9B3-BAF68842CE6D}" srcId="{C9E420FF-557F-4C85-8C2C-88A8D6A6E55A}" destId="{556A87ED-6ADD-44F0-BC96-F0119C295461}" srcOrd="0" destOrd="0" parTransId="{3B18E45A-35B9-45C6-BB84-4C19FEA1E8D9}" sibTransId="{46F04F5E-13C9-479E-9881-6395E98D3D5E}"/>
    <dgm:cxn modelId="{7F3F12CD-80A6-4F9D-A847-0DD5FB276C13}" srcId="{C1B7EC2D-5E3C-4D7D-869F-0596EB910B03}" destId="{8C1ECD7F-53CF-4543-A93D-45B835DD9796}" srcOrd="3" destOrd="0" parTransId="{00ACFA61-C0DD-48C7-8DA3-779E16A1DBFB}" sibTransId="{347834AC-3872-413E-829A-A460AE5F1CE0}"/>
    <dgm:cxn modelId="{AE3491D2-E436-4E31-9E17-8ED80FBFB02B}" type="presOf" srcId="{A9A21E40-9AD9-4A23-873A-43B578150481}" destId="{90584CE6-17CA-489D-B521-C40B3BC7DB77}" srcOrd="0" destOrd="4" presId="urn:microsoft.com/office/officeart/2005/8/layout/pList2"/>
    <dgm:cxn modelId="{16A303E5-565B-47B1-A336-B4CF07550CDD}" type="presOf" srcId="{8C4C5C7B-803C-4132-86F4-FDE51BEBC636}" destId="{9EB6D6DB-0A7E-44FE-A10B-95F9562EFB4C}" srcOrd="0" destOrd="1" presId="urn:microsoft.com/office/officeart/2005/8/layout/pList2"/>
    <dgm:cxn modelId="{2495D2E9-F6A5-4CB1-A793-FF62B6334C06}" type="presOf" srcId="{7861A89A-9A2B-43F0-9206-BF5ABB393036}" destId="{9EB6D6DB-0A7E-44FE-A10B-95F9562EFB4C}" srcOrd="0" destOrd="5" presId="urn:microsoft.com/office/officeart/2005/8/layout/pList2"/>
    <dgm:cxn modelId="{4668C6EE-CD15-48DC-A093-3EDC60E694DD}" srcId="{EE710A6C-6EE5-47FB-B10D-0434888920E6}" destId="{FA7B156E-CF56-46C5-B64F-689C91E356E6}" srcOrd="1" destOrd="0" parTransId="{217A0E6C-400B-4EC0-82BD-C16B5935FB67}" sibTransId="{EBE15D06-F267-47F5-BA80-00CB7CD87FE6}"/>
    <dgm:cxn modelId="{64ECC1F0-0AFF-40CE-966B-7CA25E6B0EDF}" srcId="{C9E420FF-557F-4C85-8C2C-88A8D6A6E55A}" destId="{B4EB3286-CA28-40B3-83C6-77AE152DE573}" srcOrd="2" destOrd="0" parTransId="{0B093BA7-E535-469E-B42F-CA3DC5858E9B}" sibTransId="{14F6F208-4C0F-43D1-B339-6C9EBD57F409}"/>
    <dgm:cxn modelId="{5478E8F9-CBBC-4E83-AD6D-3F4AA13C3FD4}" srcId="{C1B7EC2D-5E3C-4D7D-869F-0596EB910B03}" destId="{F32D4808-FE56-440A-A0AE-9E3ACBAE0506}" srcOrd="5" destOrd="0" parTransId="{B541D034-9130-4360-9069-B906933124CD}" sibTransId="{C643FE6C-60D5-48BF-8ADE-91A15B274D0B}"/>
    <dgm:cxn modelId="{2D5CD0FD-C3A4-4FF7-A605-A5F43122E5B7}" type="presOf" srcId="{B4EB3286-CA28-40B3-83C6-77AE152DE573}" destId="{972CCFB6-20E9-4465-AACA-0756DC41AE29}" srcOrd="0" destOrd="3" presId="urn:microsoft.com/office/officeart/2005/8/layout/pList2"/>
    <dgm:cxn modelId="{0ED2D0FE-D6E2-4B9A-9E6A-65A50302F359}" srcId="{C1B7EC2D-5E3C-4D7D-869F-0596EB910B03}" destId="{1EF35F8E-C5DA-4591-893F-DA3FB62B3989}" srcOrd="2" destOrd="0" parTransId="{313C75CE-385C-4D3A-ADDB-5FC7FCC708C8}" sibTransId="{78B50C9E-A822-403B-8183-B8DBDCA08764}"/>
    <dgm:cxn modelId="{C7653330-AAA6-4D17-BF63-65142A081C3D}" type="presParOf" srcId="{532A12BB-DCA5-4522-BF2B-D8043DBB413E}" destId="{F100D0AA-50E4-4F1F-91E3-F05F3FD7576D}" srcOrd="0" destOrd="0" presId="urn:microsoft.com/office/officeart/2005/8/layout/pList2"/>
    <dgm:cxn modelId="{895D1E25-5FDF-478F-B241-7B108503C471}" type="presParOf" srcId="{532A12BB-DCA5-4522-BF2B-D8043DBB413E}" destId="{80FDDD4F-A169-4C65-ADBA-E3AECE39215F}" srcOrd="1" destOrd="0" presId="urn:microsoft.com/office/officeart/2005/8/layout/pList2"/>
    <dgm:cxn modelId="{372BDF40-FE13-47A3-9C0A-1816F57C1B9C}" type="presParOf" srcId="{80FDDD4F-A169-4C65-ADBA-E3AECE39215F}" destId="{8923430F-3893-488A-A8CF-7584D2B8577A}" srcOrd="0" destOrd="0" presId="urn:microsoft.com/office/officeart/2005/8/layout/pList2"/>
    <dgm:cxn modelId="{F48188F5-4B6D-49F4-AFDD-0052FD805A50}" type="presParOf" srcId="{8923430F-3893-488A-A8CF-7584D2B8577A}" destId="{972CCFB6-20E9-4465-AACA-0756DC41AE29}" srcOrd="0" destOrd="0" presId="urn:microsoft.com/office/officeart/2005/8/layout/pList2"/>
    <dgm:cxn modelId="{8A8FFFAF-15A5-4DF2-9F4B-91C7FE6E5FC5}" type="presParOf" srcId="{8923430F-3893-488A-A8CF-7584D2B8577A}" destId="{7CE5767F-2792-4E6A-A0DE-BE4BAAC896EF}" srcOrd="1" destOrd="0" presId="urn:microsoft.com/office/officeart/2005/8/layout/pList2"/>
    <dgm:cxn modelId="{9875F37E-D250-45ED-961A-0D88C1E5B957}" type="presParOf" srcId="{8923430F-3893-488A-A8CF-7584D2B8577A}" destId="{8C68A991-389E-43BA-AD2C-3588FF676827}" srcOrd="2" destOrd="0" presId="urn:microsoft.com/office/officeart/2005/8/layout/pList2"/>
    <dgm:cxn modelId="{CE446498-A560-4F3C-8BD5-6932070B1170}" type="presParOf" srcId="{80FDDD4F-A169-4C65-ADBA-E3AECE39215F}" destId="{10A8C8E0-B93F-4210-96F2-D41D714ACBFB}" srcOrd="1" destOrd="0" presId="urn:microsoft.com/office/officeart/2005/8/layout/pList2"/>
    <dgm:cxn modelId="{CE1B56B5-0BD3-4B44-86FE-00CD05A30556}" type="presParOf" srcId="{80FDDD4F-A169-4C65-ADBA-E3AECE39215F}" destId="{E8E79618-180C-4640-A0A3-282CBFF34CA4}" srcOrd="2" destOrd="0" presId="urn:microsoft.com/office/officeart/2005/8/layout/pList2"/>
    <dgm:cxn modelId="{92F19791-28C7-4717-803E-493E618E5E21}" type="presParOf" srcId="{E8E79618-180C-4640-A0A3-282CBFF34CA4}" destId="{90584CE6-17CA-489D-B521-C40B3BC7DB77}" srcOrd="0" destOrd="0" presId="urn:microsoft.com/office/officeart/2005/8/layout/pList2"/>
    <dgm:cxn modelId="{259EC743-38D5-4407-9121-5FC83F0FD020}" type="presParOf" srcId="{E8E79618-180C-4640-A0A3-282CBFF34CA4}" destId="{6838D669-58FF-4449-A56B-F52277E173DE}" srcOrd="1" destOrd="0" presId="urn:microsoft.com/office/officeart/2005/8/layout/pList2"/>
    <dgm:cxn modelId="{B13B67FB-8218-4C44-B91F-D9E2460C537F}" type="presParOf" srcId="{E8E79618-180C-4640-A0A3-282CBFF34CA4}" destId="{A3A8A246-ACAD-4C68-B21B-09871D321CFF}" srcOrd="2" destOrd="0" presId="urn:microsoft.com/office/officeart/2005/8/layout/pList2"/>
    <dgm:cxn modelId="{DA88230A-9D18-43CB-AE39-59D73217EBF0}" type="presParOf" srcId="{80FDDD4F-A169-4C65-ADBA-E3AECE39215F}" destId="{77303B5D-B495-4126-BD70-27F76B5B5E93}" srcOrd="3" destOrd="0" presId="urn:microsoft.com/office/officeart/2005/8/layout/pList2"/>
    <dgm:cxn modelId="{634D0A2B-34A1-4FB4-85E8-80538FF8AB37}" type="presParOf" srcId="{80FDDD4F-A169-4C65-ADBA-E3AECE39215F}" destId="{8D4CA09E-1A35-4522-98D1-D92A0C3FCD37}" srcOrd="4" destOrd="0" presId="urn:microsoft.com/office/officeart/2005/8/layout/pList2"/>
    <dgm:cxn modelId="{F1A29B1F-213E-4AB9-AB7F-8F8F20816AB9}" type="presParOf" srcId="{8D4CA09E-1A35-4522-98D1-D92A0C3FCD37}" destId="{9EB6D6DB-0A7E-44FE-A10B-95F9562EFB4C}" srcOrd="0" destOrd="0" presId="urn:microsoft.com/office/officeart/2005/8/layout/pList2"/>
    <dgm:cxn modelId="{DA8656AA-AEB8-496E-979C-41CE0D3C4937}" type="presParOf" srcId="{8D4CA09E-1A35-4522-98D1-D92A0C3FCD37}" destId="{ABF96074-CDEF-4B0D-B872-C0F1C9E4B6F3}" srcOrd="1" destOrd="0" presId="urn:microsoft.com/office/officeart/2005/8/layout/pList2"/>
    <dgm:cxn modelId="{BFD85BB9-D1DA-4061-9932-6957FE309E5C}" type="presParOf" srcId="{8D4CA09E-1A35-4522-98D1-D92A0C3FCD37}" destId="{25694773-D13F-4D4D-9194-EE1630FC1724}"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00D0AA-50E4-4F1F-91E3-F05F3FD7576D}">
      <dsp:nvSpPr>
        <dsp:cNvPr id="0" name=""/>
        <dsp:cNvSpPr/>
      </dsp:nvSpPr>
      <dsp:spPr>
        <a:xfrm>
          <a:off x="0" y="0"/>
          <a:ext cx="8524240" cy="2453164"/>
        </a:xfrm>
        <a:prstGeom prst="roundRect">
          <a:avLst>
            <a:gd name="adj" fmla="val 10000"/>
          </a:avLst>
        </a:prstGeom>
        <a:solidFill>
          <a:srgbClr val="003C6C">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68A991-389E-43BA-AD2C-3588FF676827}">
      <dsp:nvSpPr>
        <dsp:cNvPr id="0" name=""/>
        <dsp:cNvSpPr/>
      </dsp:nvSpPr>
      <dsp:spPr>
        <a:xfrm>
          <a:off x="255727" y="327088"/>
          <a:ext cx="2503995" cy="179898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2CCFB6-20E9-4465-AACA-0756DC41AE29}">
      <dsp:nvSpPr>
        <dsp:cNvPr id="0" name=""/>
        <dsp:cNvSpPr/>
      </dsp:nvSpPr>
      <dsp:spPr>
        <a:xfrm rot="10800000">
          <a:off x="255727" y="2453164"/>
          <a:ext cx="2503995" cy="2998311"/>
        </a:xfrm>
        <a:prstGeom prst="round2SameRect">
          <a:avLst>
            <a:gd name="adj1" fmla="val 10500"/>
            <a:gd name="adj2" fmla="val 0"/>
          </a:avLst>
        </a:prstGeom>
        <a:solidFill>
          <a:srgbClr val="003C6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l" defTabSz="755650">
            <a:lnSpc>
              <a:spcPct val="90000"/>
            </a:lnSpc>
            <a:spcBef>
              <a:spcPct val="0"/>
            </a:spcBef>
            <a:spcAft>
              <a:spcPct val="35000"/>
            </a:spcAft>
            <a:buNone/>
          </a:pPr>
          <a:r>
            <a:rPr lang="en-US" sz="1700" kern="1200" dirty="0"/>
            <a:t>Pacific sardine: </a:t>
          </a:r>
        </a:p>
        <a:p>
          <a:pPr marL="114300" lvl="1" indent="-114300" algn="l" defTabSz="577850">
            <a:lnSpc>
              <a:spcPct val="90000"/>
            </a:lnSpc>
            <a:spcBef>
              <a:spcPct val="0"/>
            </a:spcBef>
            <a:spcAft>
              <a:spcPct val="15000"/>
            </a:spcAft>
            <a:buChar char="•"/>
          </a:pPr>
          <a:r>
            <a:rPr lang="en-US" sz="1300" kern="1200" dirty="0"/>
            <a:t>CPS SAFE: “In 2012, PSDN fishers shifted to squid during the summer due to low abundance”</a:t>
          </a:r>
        </a:p>
        <a:p>
          <a:pPr marL="114300" lvl="1" indent="-114300" algn="l" defTabSz="577850">
            <a:lnSpc>
              <a:spcPct val="90000"/>
            </a:lnSpc>
            <a:spcBef>
              <a:spcPct val="0"/>
            </a:spcBef>
            <a:spcAft>
              <a:spcPct val="15000"/>
            </a:spcAft>
            <a:buChar char="•"/>
          </a:pPr>
          <a:r>
            <a:rPr lang="en-US" sz="1300" kern="1200" dirty="0"/>
            <a:t>Closure in 2015.</a:t>
          </a:r>
        </a:p>
        <a:p>
          <a:pPr marL="114300" lvl="1" indent="-114300" algn="l" defTabSz="577850">
            <a:lnSpc>
              <a:spcPct val="90000"/>
            </a:lnSpc>
            <a:spcBef>
              <a:spcPct val="0"/>
            </a:spcBef>
            <a:spcAft>
              <a:spcPct val="15000"/>
            </a:spcAft>
            <a:buChar char="•"/>
          </a:pPr>
          <a:r>
            <a:rPr lang="en-US" sz="1300" kern="1200" dirty="0"/>
            <a:t>Affected by oceanographic variability </a:t>
          </a:r>
        </a:p>
      </dsp:txBody>
      <dsp:txXfrm rot="10800000">
        <a:off x="332733" y="2453164"/>
        <a:ext cx="2349983" cy="2921305"/>
      </dsp:txXfrm>
    </dsp:sp>
    <dsp:sp modelId="{A3A8A246-ACAD-4C68-B21B-09871D321CFF}">
      <dsp:nvSpPr>
        <dsp:cNvPr id="0" name=""/>
        <dsp:cNvSpPr/>
      </dsp:nvSpPr>
      <dsp:spPr>
        <a:xfrm>
          <a:off x="3010122" y="327088"/>
          <a:ext cx="2503995" cy="1798987"/>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4000" b="-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584CE6-17CA-489D-B521-C40B3BC7DB77}">
      <dsp:nvSpPr>
        <dsp:cNvPr id="0" name=""/>
        <dsp:cNvSpPr/>
      </dsp:nvSpPr>
      <dsp:spPr>
        <a:xfrm rot="10800000">
          <a:off x="3010122" y="2453164"/>
          <a:ext cx="2503995" cy="2998311"/>
        </a:xfrm>
        <a:prstGeom prst="round2SameRect">
          <a:avLst>
            <a:gd name="adj1" fmla="val 10500"/>
            <a:gd name="adj2" fmla="val 0"/>
          </a:avLst>
        </a:prstGeom>
        <a:solidFill>
          <a:srgbClr val="003C6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l" defTabSz="755650">
            <a:lnSpc>
              <a:spcPct val="90000"/>
            </a:lnSpc>
            <a:spcBef>
              <a:spcPct val="0"/>
            </a:spcBef>
            <a:spcAft>
              <a:spcPct val="35000"/>
            </a:spcAft>
            <a:buNone/>
          </a:pPr>
          <a:r>
            <a:rPr lang="en-US" sz="1700" kern="1200" dirty="0"/>
            <a:t>Market squid:</a:t>
          </a:r>
        </a:p>
        <a:p>
          <a:pPr marL="114300" lvl="1" indent="-114300" algn="l" defTabSz="577850">
            <a:lnSpc>
              <a:spcPct val="90000"/>
            </a:lnSpc>
            <a:spcBef>
              <a:spcPct val="0"/>
            </a:spcBef>
            <a:spcAft>
              <a:spcPct val="15000"/>
            </a:spcAft>
            <a:buChar char="•"/>
          </a:pPr>
          <a:r>
            <a:rPr lang="en-US" sz="1300" kern="1200" dirty="0"/>
            <a:t>Limited Entry since 2002</a:t>
          </a:r>
        </a:p>
        <a:p>
          <a:pPr marL="114300" lvl="1" indent="-114300" algn="l" defTabSz="577850">
            <a:lnSpc>
              <a:spcPct val="90000"/>
            </a:lnSpc>
            <a:spcBef>
              <a:spcPct val="0"/>
            </a:spcBef>
            <a:spcAft>
              <a:spcPct val="15000"/>
            </a:spcAft>
            <a:buChar char="•"/>
          </a:pPr>
          <a:r>
            <a:rPr lang="en-US" sz="1300" kern="1200" dirty="0"/>
            <a:t>Affected negatively by ENSO in 2015.</a:t>
          </a:r>
        </a:p>
        <a:p>
          <a:pPr marL="114300" lvl="1" indent="-114300" algn="l" defTabSz="577850">
            <a:lnSpc>
              <a:spcPct val="90000"/>
            </a:lnSpc>
            <a:spcBef>
              <a:spcPct val="0"/>
            </a:spcBef>
            <a:spcAft>
              <a:spcPct val="15000"/>
            </a:spcAft>
            <a:buChar char="•"/>
          </a:pPr>
          <a:r>
            <a:rPr lang="en-US" sz="1300" kern="1200" dirty="0"/>
            <a:t>High prices and landings</a:t>
          </a:r>
        </a:p>
        <a:p>
          <a:pPr marL="114300" lvl="1" indent="-114300" algn="l" defTabSz="577850">
            <a:lnSpc>
              <a:spcPct val="90000"/>
            </a:lnSpc>
            <a:spcBef>
              <a:spcPct val="0"/>
            </a:spcBef>
            <a:spcAft>
              <a:spcPct val="15000"/>
            </a:spcAft>
            <a:buChar char="•"/>
          </a:pPr>
          <a:r>
            <a:rPr lang="en-US" sz="1300" kern="1200" dirty="0"/>
            <a:t>Likely to be substitute of Pacific sardine.</a:t>
          </a:r>
        </a:p>
      </dsp:txBody>
      <dsp:txXfrm rot="10800000">
        <a:off x="3087128" y="2453164"/>
        <a:ext cx="2349983" cy="2921305"/>
      </dsp:txXfrm>
    </dsp:sp>
    <dsp:sp modelId="{25694773-D13F-4D4D-9194-EE1630FC1724}">
      <dsp:nvSpPr>
        <dsp:cNvPr id="0" name=""/>
        <dsp:cNvSpPr/>
      </dsp:nvSpPr>
      <dsp:spPr>
        <a:xfrm>
          <a:off x="5764517" y="327088"/>
          <a:ext cx="2503995" cy="1798987"/>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t="-4000" b="-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B6D6DB-0A7E-44FE-A10B-95F9562EFB4C}">
      <dsp:nvSpPr>
        <dsp:cNvPr id="0" name=""/>
        <dsp:cNvSpPr/>
      </dsp:nvSpPr>
      <dsp:spPr>
        <a:xfrm rot="10800000">
          <a:off x="5764517" y="2453164"/>
          <a:ext cx="2503995" cy="2998311"/>
        </a:xfrm>
        <a:prstGeom prst="round2SameRect">
          <a:avLst>
            <a:gd name="adj1" fmla="val 10500"/>
            <a:gd name="adj2" fmla="val 0"/>
          </a:avLst>
        </a:prstGeom>
        <a:solidFill>
          <a:srgbClr val="003C6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l" defTabSz="755650">
            <a:lnSpc>
              <a:spcPct val="90000"/>
            </a:lnSpc>
            <a:spcBef>
              <a:spcPct val="0"/>
            </a:spcBef>
            <a:spcAft>
              <a:spcPct val="35000"/>
            </a:spcAft>
            <a:buNone/>
          </a:pPr>
          <a:r>
            <a:rPr lang="en-US" sz="1700" kern="1200" dirty="0"/>
            <a:t>Northern anchovy:</a:t>
          </a:r>
        </a:p>
        <a:p>
          <a:pPr marL="114300" lvl="1" indent="-114300" algn="l" defTabSz="577850">
            <a:lnSpc>
              <a:spcPct val="90000"/>
            </a:lnSpc>
            <a:spcBef>
              <a:spcPct val="0"/>
            </a:spcBef>
            <a:spcAft>
              <a:spcPct val="15000"/>
            </a:spcAft>
            <a:buChar char="•"/>
          </a:pPr>
          <a:r>
            <a:rPr lang="en-US" sz="1300" kern="1200" dirty="0"/>
            <a:t>Low prices and landings</a:t>
          </a:r>
        </a:p>
        <a:p>
          <a:pPr marL="114300" lvl="1" indent="-114300" algn="l" defTabSz="577850">
            <a:lnSpc>
              <a:spcPct val="90000"/>
            </a:lnSpc>
            <a:spcBef>
              <a:spcPct val="0"/>
            </a:spcBef>
            <a:spcAft>
              <a:spcPct val="15000"/>
            </a:spcAft>
            <a:buChar char="•"/>
          </a:pPr>
          <a:r>
            <a:rPr lang="en-US" sz="1300" kern="1200" dirty="0"/>
            <a:t>Highly variable biomass driven by oceanographic conditions</a:t>
          </a:r>
        </a:p>
        <a:p>
          <a:pPr marL="114300" lvl="1" indent="-114300" algn="l" defTabSz="577850">
            <a:lnSpc>
              <a:spcPct val="90000"/>
            </a:lnSpc>
            <a:spcBef>
              <a:spcPct val="0"/>
            </a:spcBef>
            <a:spcAft>
              <a:spcPct val="15000"/>
            </a:spcAft>
            <a:buChar char="•"/>
          </a:pPr>
          <a:r>
            <a:rPr lang="en-US" sz="1300" kern="1200" dirty="0"/>
            <a:t>Reduction quota in place</a:t>
          </a:r>
        </a:p>
        <a:p>
          <a:pPr marL="114300" lvl="1" indent="-114300" algn="l" defTabSz="577850">
            <a:lnSpc>
              <a:spcPct val="90000"/>
            </a:lnSpc>
            <a:spcBef>
              <a:spcPct val="0"/>
            </a:spcBef>
            <a:spcAft>
              <a:spcPct val="15000"/>
            </a:spcAft>
            <a:buChar char="•"/>
          </a:pPr>
          <a:r>
            <a:rPr lang="en-US" sz="1300" kern="1200" dirty="0"/>
            <a:t>Record high abundance since 2017</a:t>
          </a:r>
        </a:p>
        <a:p>
          <a:pPr marL="114300" lvl="1" indent="-114300" algn="l" defTabSz="577850">
            <a:lnSpc>
              <a:spcPct val="90000"/>
            </a:lnSpc>
            <a:spcBef>
              <a:spcPct val="0"/>
            </a:spcBef>
            <a:spcAft>
              <a:spcPct val="15000"/>
            </a:spcAft>
            <a:buChar char="•"/>
          </a:pPr>
          <a:r>
            <a:rPr lang="en-US" sz="1300" kern="1200" dirty="0"/>
            <a:t>Partial substitute for sardine when its collapsed</a:t>
          </a:r>
        </a:p>
        <a:p>
          <a:pPr marL="114300" lvl="1" indent="-114300" algn="l" defTabSz="577850">
            <a:lnSpc>
              <a:spcPct val="90000"/>
            </a:lnSpc>
            <a:spcBef>
              <a:spcPct val="0"/>
            </a:spcBef>
            <a:spcAft>
              <a:spcPct val="15000"/>
            </a:spcAft>
            <a:buChar char="•"/>
          </a:pPr>
          <a:r>
            <a:rPr lang="en-US" sz="1300" kern="1200" dirty="0"/>
            <a:t>Important bait species for recreational fisheries</a:t>
          </a:r>
        </a:p>
      </dsp:txBody>
      <dsp:txXfrm rot="10800000">
        <a:off x="5841523" y="2453164"/>
        <a:ext cx="2349983" cy="2921305"/>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2EBBF9-F82F-44D3-89EF-0D00AAB7E8EF}" type="datetimeFigureOut">
              <a:rPr lang="en-US" smtClean="0"/>
              <a:t>11/2/2021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51F954-3776-48DE-B231-63E89C74A71E}" type="slidenum">
              <a:rPr lang="en-US" smtClean="0"/>
              <a:t>‹#›</a:t>
            </a:fld>
            <a:endParaRPr lang="en-US"/>
          </a:p>
        </p:txBody>
      </p:sp>
    </p:spTree>
    <p:extLst>
      <p:ext uri="{BB962C8B-B14F-4D97-AF65-F5344CB8AC3E}">
        <p14:creationId xmlns:p14="http://schemas.microsoft.com/office/powerpoint/2010/main" val="3008655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Coastal Pelagic Species refer</a:t>
            </a:r>
            <a:r>
              <a:rPr lang="en-US" baseline="0" dirty="0"/>
              <a:t>s to the group of species included in the Pacific Fishery Management Council’s</a:t>
            </a:r>
          </a:p>
          <a:p>
            <a:r>
              <a:rPr lang="en-US" baseline="0" dirty="0"/>
              <a:t>Coastal Pelagic Species Management Plan (https://www.fisheries.noaa.gov/management-plan/coastal-pelagic-species-management-plan)</a:t>
            </a:r>
          </a:p>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3</a:t>
            </a:fld>
            <a:endParaRPr lang="en-US"/>
          </a:p>
        </p:txBody>
      </p:sp>
    </p:spTree>
    <p:extLst>
      <p:ext uri="{BB962C8B-B14F-4D97-AF65-F5344CB8AC3E}">
        <p14:creationId xmlns:p14="http://schemas.microsoft.com/office/powerpoint/2010/main" val="2029789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SDM figures are quite important</a:t>
            </a:r>
            <a:r>
              <a:rPr lang="en-US" baseline="0" dirty="0"/>
              <a:t> and maybe novel to the audience, so perhaps give them their own slide and take time on them. </a:t>
            </a:r>
            <a:endParaRPr lang="en-US" dirty="0"/>
          </a:p>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13</a:t>
            </a:fld>
            <a:endParaRPr lang="en-US"/>
          </a:p>
        </p:txBody>
      </p:sp>
    </p:spTree>
    <p:extLst>
      <p:ext uri="{BB962C8B-B14F-4D97-AF65-F5344CB8AC3E}">
        <p14:creationId xmlns:p14="http://schemas.microsoft.com/office/powerpoint/2010/main" val="718504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14</a:t>
            </a:fld>
            <a:endParaRPr lang="en-US"/>
          </a:p>
        </p:txBody>
      </p:sp>
    </p:spTree>
    <p:extLst>
      <p:ext uri="{BB962C8B-B14F-4D97-AF65-F5344CB8AC3E}">
        <p14:creationId xmlns:p14="http://schemas.microsoft.com/office/powerpoint/2010/main" val="4247870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would put this plot from James’ paper between slides 8 and 9 (and perhaps replace slide 8 with this). With his plot you show how sardine probability of presence will change and then you could also show Fig. 7 from James in another slide to show how these changes in sardine distribution affected landings. Then on slide 9 one can see how your work builds on James’ – important to stress that previous work has focused on one species but that there is a need to look at other species in portfolio to assess climate impacts on CPS fleet. Also presence of other species might impact targeting decisions and so important to include dynamic SDMs of all species (James did not project future changes in squid/anchovy abundance or SDMs)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 port v/s species</a:t>
            </a:r>
          </a:p>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15</a:t>
            </a:fld>
            <a:endParaRPr lang="en-US"/>
          </a:p>
        </p:txBody>
      </p:sp>
    </p:spTree>
    <p:extLst>
      <p:ext uri="{BB962C8B-B14F-4D97-AF65-F5344CB8AC3E}">
        <p14:creationId xmlns:p14="http://schemas.microsoft.com/office/powerpoint/2010/main" val="462084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𝑡</m:t>
                        </m:r>
                      </m:sub>
                    </m:sSub>
                  </m:oMath>
                </a14:m>
                <a:r>
                  <a:rPr lang="en-US" dirty="0">
                    <a:latin typeface="Microsoft JhengHei UI" panose="020B0604030504040204" pitchFamily="34" charset="-120"/>
                    <a:ea typeface="Microsoft JhengHei UI" panose="020B0604030504040204" pitchFamily="34" charset="-120"/>
                  </a:rPr>
                  <a:t> is the observed landings of the corresponding species landings, </a:t>
                </a:r>
                <a:endParaRPr lang="en-US" dirty="0"/>
              </a:p>
            </p:txBody>
          </p:sp>
        </mc:Choice>
        <mc:Fallback xmlns="">
          <p:sp>
            <p:nvSpPr>
              <p:cNvPr id="3" name="Notes Placeholder 2"/>
              <p:cNvSpPr>
                <a:spLocks noGrp="1"/>
              </p:cNvSpPr>
              <p:nvPr>
                <p:ph type="body" idx="1"/>
              </p:nvPr>
            </p:nvSpPr>
            <p:spPr/>
            <p:txBody>
              <a:bodyPr/>
              <a:lstStyle/>
              <a:p>
                <a:r>
                  <a:rPr lang="en-US" i="0" dirty="0">
                    <a:latin typeface="Cambria Math" panose="02040503050406030204" pitchFamily="18" charset="0"/>
                  </a:rPr>
                  <a:t>𝑞_(𝑖,𝑡)</a:t>
                </a:r>
                <a:r>
                  <a:rPr lang="en-US" dirty="0">
                    <a:latin typeface="Microsoft JhengHei UI" panose="020B0604030504040204" pitchFamily="34" charset="-120"/>
                    <a:ea typeface="Microsoft JhengHei UI" panose="020B0604030504040204" pitchFamily="34" charset="-120"/>
                  </a:rPr>
                  <a:t> is the observed landings of the corresponding species landings, </a:t>
                </a:r>
                <a:endParaRPr lang="en-US" dirty="0"/>
              </a:p>
            </p:txBody>
          </p:sp>
        </mc:Fallback>
      </mc:AlternateContent>
      <p:sp>
        <p:nvSpPr>
          <p:cNvPr id="4" name="Slide Number Placeholder 3"/>
          <p:cNvSpPr>
            <a:spLocks noGrp="1"/>
          </p:cNvSpPr>
          <p:nvPr>
            <p:ph type="sldNum" sz="quarter" idx="5"/>
          </p:nvPr>
        </p:nvSpPr>
        <p:spPr/>
        <p:txBody>
          <a:bodyPr/>
          <a:lstStyle/>
          <a:p>
            <a:fld id="{B751F954-3776-48DE-B231-63E89C74A71E}" type="slidenum">
              <a:rPr lang="en-US" smtClean="0"/>
              <a:t>16</a:t>
            </a:fld>
            <a:endParaRPr lang="en-US"/>
          </a:p>
        </p:txBody>
      </p:sp>
    </p:spTree>
    <p:extLst>
      <p:ext uri="{BB962C8B-B14F-4D97-AF65-F5344CB8AC3E}">
        <p14:creationId xmlns:p14="http://schemas.microsoft.com/office/powerpoint/2010/main" val="4289375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construction of probability of presence</a:t>
            </a:r>
          </a:p>
          <a:p>
            <a:r>
              <a:rPr lang="en-US" dirty="0"/>
              <a:t>Important to highlight here that the fishery operates close to shore mostly undergoing daily trips</a:t>
            </a:r>
          </a:p>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17</a:t>
            </a:fld>
            <a:endParaRPr lang="en-US"/>
          </a:p>
        </p:txBody>
      </p:sp>
    </p:spTree>
    <p:extLst>
      <p:ext uri="{BB962C8B-B14F-4D97-AF65-F5344CB8AC3E}">
        <p14:creationId xmlns:p14="http://schemas.microsoft.com/office/powerpoint/2010/main" val="85746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Stretch</a:t>
            </a:r>
            <a:r>
              <a:rPr lang="en-US" baseline="0" dirty="0"/>
              <a:t> figure larger, give main message in title “Landings </a:t>
            </a:r>
            <a:r>
              <a:rPr lang="en-US" baseline="0" dirty="0" err="1"/>
              <a:t>positiviely</a:t>
            </a:r>
            <a:r>
              <a:rPr lang="en-US" baseline="0" dirty="0"/>
              <a:t> related to probability of presence”, or something like that… </a:t>
            </a:r>
          </a:p>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18</a:t>
            </a:fld>
            <a:endParaRPr lang="en-US"/>
          </a:p>
        </p:txBody>
      </p:sp>
    </p:spTree>
    <p:extLst>
      <p:ext uri="{BB962C8B-B14F-4D97-AF65-F5344CB8AC3E}">
        <p14:creationId xmlns:p14="http://schemas.microsoft.com/office/powerpoint/2010/main" val="1800163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Take your time in  describing these complex plots. </a:t>
            </a:r>
          </a:p>
          <a:p>
            <a:endParaRPr lang="en-US" dirty="0"/>
          </a:p>
          <a:p>
            <a:endParaRPr lang="en-US" dirty="0"/>
          </a:p>
          <a:p>
            <a:endParaRPr lang="en-US" dirty="0"/>
          </a:p>
          <a:p>
            <a:r>
              <a:rPr lang="en-US" dirty="0"/>
              <a:t>Change</a:t>
            </a:r>
            <a:r>
              <a:rPr lang="en-US" baseline="0" dirty="0"/>
              <a:t> from </a:t>
            </a:r>
            <a:r>
              <a:rPr lang="en-US" baseline="0" dirty="0" err="1"/>
              <a:t>acroynms</a:t>
            </a:r>
            <a:r>
              <a:rPr lang="en-US" baseline="0" dirty="0"/>
              <a:t> to words or names. </a:t>
            </a:r>
          </a:p>
          <a:p>
            <a:r>
              <a:rPr lang="en-US" baseline="0" dirty="0"/>
              <a:t>Add main message in title and text boxes. </a:t>
            </a:r>
          </a:p>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19</a:t>
            </a:fld>
            <a:endParaRPr lang="en-US"/>
          </a:p>
        </p:txBody>
      </p:sp>
    </p:spTree>
    <p:extLst>
      <p:ext uri="{BB962C8B-B14F-4D97-AF65-F5344CB8AC3E}">
        <p14:creationId xmlns:p14="http://schemas.microsoft.com/office/powerpoint/2010/main" val="2917464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edits as</a:t>
            </a:r>
            <a:r>
              <a:rPr lang="en-US" baseline="0" dirty="0"/>
              <a:t> previous similar slide</a:t>
            </a:r>
            <a:endParaRPr lang="en-US" dirty="0"/>
          </a:p>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20</a:t>
            </a:fld>
            <a:endParaRPr lang="en-US"/>
          </a:p>
        </p:txBody>
      </p:sp>
    </p:spTree>
    <p:extLst>
      <p:ext uri="{BB962C8B-B14F-4D97-AF65-F5344CB8AC3E}">
        <p14:creationId xmlns:p14="http://schemas.microsoft.com/office/powerpoint/2010/main" val="3385294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edits as</a:t>
            </a:r>
            <a:r>
              <a:rPr lang="en-US" baseline="0" dirty="0"/>
              <a:t> previous similar slide</a:t>
            </a:r>
            <a:endParaRPr lang="en-US" dirty="0"/>
          </a:p>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21</a:t>
            </a:fld>
            <a:endParaRPr lang="en-US"/>
          </a:p>
        </p:txBody>
      </p:sp>
    </p:spTree>
    <p:extLst>
      <p:ext uri="{BB962C8B-B14F-4D97-AF65-F5344CB8AC3E}">
        <p14:creationId xmlns:p14="http://schemas.microsoft.com/office/powerpoint/2010/main" val="3236181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a:t>Verbally talk about confounding of environment similarly affecting squid and sardine dynamics sardine was closed in 2015 and 2015 was also a low year in terms of squid during ENSO. </a:t>
            </a:r>
          </a:p>
          <a:p>
            <a:pPr marL="171450" indent="-171450">
              <a:buFont typeface="Arial" panose="020B0604020202020204" pitchFamily="34" charset="0"/>
              <a:buChar char="•"/>
            </a:pPr>
            <a:r>
              <a:rPr lang="en-US" baseline="0" dirty="0"/>
              <a:t>It should be solve though when we include SDM for market squid. </a:t>
            </a:r>
          </a:p>
          <a:p>
            <a:endParaRPr lang="en-US" baseline="0" dirty="0"/>
          </a:p>
          <a:p>
            <a:endParaRPr lang="en-US" baseline="0" dirty="0"/>
          </a:p>
          <a:p>
            <a:endParaRPr lang="en-US" baseline="0" dirty="0"/>
          </a:p>
          <a:p>
            <a:r>
              <a:rPr lang="en-US" baseline="0" dirty="0"/>
              <a:t>Replace port codes with names. </a:t>
            </a:r>
            <a:endParaRPr lang="en-US" dirty="0"/>
          </a:p>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22</a:t>
            </a:fld>
            <a:endParaRPr lang="en-US"/>
          </a:p>
        </p:txBody>
      </p:sp>
    </p:spTree>
    <p:extLst>
      <p:ext uri="{BB962C8B-B14F-4D97-AF65-F5344CB8AC3E}">
        <p14:creationId xmlns:p14="http://schemas.microsoft.com/office/powerpoint/2010/main" val="1825352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Warm ocean cycle favors sardine and reduce anchovy,</a:t>
            </a:r>
            <a:r>
              <a:rPr lang="en-US" baseline="0" dirty="0"/>
              <a:t> though there are exceptions, such as during the recent ‘warm blob’ heatwave.</a:t>
            </a:r>
          </a:p>
          <a:p>
            <a:pPr>
              <a:defRPr/>
            </a:pPr>
            <a:r>
              <a:rPr lang="en-US" dirty="0"/>
              <a:t>2 – Squid may actually be a better substitute in terms of the fleet.</a:t>
            </a:r>
            <a:endParaRPr lang="en-US" i="1" dirty="0"/>
          </a:p>
          <a:p>
            <a:pPr>
              <a:defRPr/>
            </a:pPr>
            <a:endParaRPr lang="en-US" i="1" dirty="0"/>
          </a:p>
          <a:p>
            <a:pPr>
              <a:defRPr/>
            </a:pPr>
            <a:endParaRPr lang="en-US" i="1" dirty="0"/>
          </a:p>
          <a:p>
            <a:pPr>
              <a:defRPr/>
            </a:pPr>
            <a:endParaRPr lang="en-US" i="1" dirty="0"/>
          </a:p>
          <a:p>
            <a:pPr>
              <a:defRPr/>
            </a:pPr>
            <a:r>
              <a:rPr lang="en-US" i="1" dirty="0"/>
              <a:t>- Include fisheries background???  (trip scenario)</a:t>
            </a:r>
          </a:p>
          <a:p>
            <a:pPr>
              <a:defRPr/>
            </a:pPr>
            <a:endParaRPr lang="en-US" i="1" dirty="0"/>
          </a:p>
        </p:txBody>
      </p:sp>
      <p:sp>
        <p:nvSpPr>
          <p:cNvPr id="4" name="Slide Number Placeholder 3"/>
          <p:cNvSpPr>
            <a:spLocks noGrp="1"/>
          </p:cNvSpPr>
          <p:nvPr>
            <p:ph type="sldNum" sz="quarter" idx="5"/>
          </p:nvPr>
        </p:nvSpPr>
        <p:spPr/>
        <p:txBody>
          <a:bodyPr/>
          <a:lstStyle/>
          <a:p>
            <a:fld id="{B751F954-3776-48DE-B231-63E89C74A71E}" type="slidenum">
              <a:rPr lang="en-US" smtClean="0"/>
              <a:t>4</a:t>
            </a:fld>
            <a:endParaRPr lang="en-US"/>
          </a:p>
        </p:txBody>
      </p:sp>
    </p:spTree>
    <p:extLst>
      <p:ext uri="{BB962C8B-B14F-4D97-AF65-F5344CB8AC3E}">
        <p14:creationId xmlns:p14="http://schemas.microsoft.com/office/powerpoint/2010/main" val="3336870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23</a:t>
            </a:fld>
            <a:endParaRPr lang="en-US"/>
          </a:p>
        </p:txBody>
      </p:sp>
    </p:spTree>
    <p:extLst>
      <p:ext uri="{BB962C8B-B14F-4D97-AF65-F5344CB8AC3E}">
        <p14:creationId xmlns:p14="http://schemas.microsoft.com/office/powerpoint/2010/main" val="3356199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decision of where to fish and what to fish for is related to the discrete choice </a:t>
            </a:r>
            <a:r>
              <a:rPr lang="en-US" dirty="0" err="1"/>
              <a:t>modelso</a:t>
            </a:r>
            <a:r>
              <a:rPr lang="en-US" dirty="0"/>
              <a:t> I would put that first for context, then discrete species and location choice model and forecast future fleet movements as the third bullet. All this bullets are actually related to the same project I think so perhaps keep projects singular?</a:t>
            </a:r>
          </a:p>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24</a:t>
            </a:fld>
            <a:endParaRPr lang="en-US"/>
          </a:p>
        </p:txBody>
      </p:sp>
    </p:spTree>
    <p:extLst>
      <p:ext uri="{BB962C8B-B14F-4D97-AF65-F5344CB8AC3E}">
        <p14:creationId xmlns:p14="http://schemas.microsoft.com/office/powerpoint/2010/main" val="3023133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26</a:t>
            </a:fld>
            <a:endParaRPr lang="en-US"/>
          </a:p>
        </p:txBody>
      </p:sp>
    </p:spTree>
    <p:extLst>
      <p:ext uri="{BB962C8B-B14F-4D97-AF65-F5344CB8AC3E}">
        <p14:creationId xmlns:p14="http://schemas.microsoft.com/office/powerpoint/2010/main" val="189883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SEINE is the main Gear used by this fleet.</a:t>
            </a:r>
          </a:p>
        </p:txBody>
      </p:sp>
      <p:sp>
        <p:nvSpPr>
          <p:cNvPr id="4" name="Slide Number Placeholder 3"/>
          <p:cNvSpPr>
            <a:spLocks noGrp="1"/>
          </p:cNvSpPr>
          <p:nvPr>
            <p:ph type="sldNum" sz="quarter" idx="5"/>
          </p:nvPr>
        </p:nvSpPr>
        <p:spPr/>
        <p:txBody>
          <a:bodyPr/>
          <a:lstStyle/>
          <a:p>
            <a:fld id="{B751F954-3776-48DE-B231-63E89C74A71E}" type="slidenum">
              <a:rPr lang="en-US" smtClean="0"/>
              <a:t>5</a:t>
            </a:fld>
            <a:endParaRPr lang="en-US"/>
          </a:p>
        </p:txBody>
      </p:sp>
    </p:spTree>
    <p:extLst>
      <p:ext uri="{BB962C8B-B14F-4D97-AF65-F5344CB8AC3E}">
        <p14:creationId xmlns:p14="http://schemas.microsoft.com/office/powerpoint/2010/main" val="1898192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BEHIND THIS TRENDS?</a:t>
            </a:r>
          </a:p>
          <a:p>
            <a:endParaRPr lang="en-US" dirty="0"/>
          </a:p>
          <a:p>
            <a:pPr marL="0" indent="0">
              <a:buFontTx/>
              <a:buNone/>
            </a:pPr>
            <a:r>
              <a:rPr lang="en-US" i="1" dirty="0"/>
              <a:t>- Can they process in the same 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 Vessel specialization. Can they switch between species or ports? (I can answer this with the new data)</a:t>
            </a:r>
          </a:p>
          <a:p>
            <a:pPr marL="171450" indent="-171450">
              <a:buFontTx/>
              <a:buChar char="-"/>
            </a:pPr>
            <a:endParaRPr lang="en-US" i="1" dirty="0"/>
          </a:p>
        </p:txBody>
      </p:sp>
      <p:sp>
        <p:nvSpPr>
          <p:cNvPr id="4" name="Slide Number Placeholder 3"/>
          <p:cNvSpPr>
            <a:spLocks noGrp="1"/>
          </p:cNvSpPr>
          <p:nvPr>
            <p:ph type="sldNum" sz="quarter" idx="5"/>
          </p:nvPr>
        </p:nvSpPr>
        <p:spPr/>
        <p:txBody>
          <a:bodyPr/>
          <a:lstStyle/>
          <a:p>
            <a:fld id="{B751F954-3776-48DE-B231-63E89C74A71E}" type="slidenum">
              <a:rPr lang="en-US" smtClean="0"/>
              <a:t>6</a:t>
            </a:fld>
            <a:endParaRPr lang="en-US"/>
          </a:p>
        </p:txBody>
      </p:sp>
    </p:spTree>
    <p:extLst>
      <p:ext uri="{BB962C8B-B14F-4D97-AF65-F5344CB8AC3E}">
        <p14:creationId xmlns:p14="http://schemas.microsoft.com/office/powerpoint/2010/main" val="3109375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BEHIND THIS TRENDS?</a:t>
            </a:r>
          </a:p>
          <a:p>
            <a:endParaRPr lang="en-US" dirty="0"/>
          </a:p>
          <a:p>
            <a:pPr marL="0" indent="0">
              <a:buFontTx/>
              <a:buNone/>
            </a:pPr>
            <a:r>
              <a:rPr lang="en-US" i="1" dirty="0"/>
              <a:t>- Can they process in the same 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 Vessel specialization. Can they switch between species or ports? (I can answer this with the new data)</a:t>
            </a:r>
          </a:p>
          <a:p>
            <a:pPr marL="171450" indent="-171450">
              <a:buFontTx/>
              <a:buChar char="-"/>
            </a:pPr>
            <a:endParaRPr lang="en-US" i="1" dirty="0"/>
          </a:p>
        </p:txBody>
      </p:sp>
      <p:sp>
        <p:nvSpPr>
          <p:cNvPr id="4" name="Slide Number Placeholder 3"/>
          <p:cNvSpPr>
            <a:spLocks noGrp="1"/>
          </p:cNvSpPr>
          <p:nvPr>
            <p:ph type="sldNum" sz="quarter" idx="5"/>
          </p:nvPr>
        </p:nvSpPr>
        <p:spPr/>
        <p:txBody>
          <a:bodyPr/>
          <a:lstStyle/>
          <a:p>
            <a:fld id="{B751F954-3776-48DE-B231-63E89C74A71E}" type="slidenum">
              <a:rPr lang="en-US" smtClean="0"/>
              <a:t>7</a:t>
            </a:fld>
            <a:endParaRPr lang="en-US"/>
          </a:p>
        </p:txBody>
      </p:sp>
    </p:spTree>
    <p:extLst>
      <p:ext uri="{BB962C8B-B14F-4D97-AF65-F5344CB8AC3E}">
        <p14:creationId xmlns:p14="http://schemas.microsoft.com/office/powerpoint/2010/main" val="3506433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BEHIND THIS TRENDS?</a:t>
            </a:r>
          </a:p>
          <a:p>
            <a:endParaRPr lang="en-US" dirty="0"/>
          </a:p>
          <a:p>
            <a:pPr marL="0" indent="0">
              <a:buFontTx/>
              <a:buNone/>
            </a:pPr>
            <a:r>
              <a:rPr lang="en-US" i="1" dirty="0"/>
              <a:t>- Can they process in the same 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 Vessel specialization. Can they switch between species or ports? (I can answer this with the new data)</a:t>
            </a:r>
          </a:p>
          <a:p>
            <a:pPr marL="171450" indent="-171450">
              <a:buFontTx/>
              <a:buChar char="-"/>
            </a:pPr>
            <a:endParaRPr lang="en-US" i="1" dirty="0"/>
          </a:p>
        </p:txBody>
      </p:sp>
      <p:sp>
        <p:nvSpPr>
          <p:cNvPr id="4" name="Slide Number Placeholder 3"/>
          <p:cNvSpPr>
            <a:spLocks noGrp="1"/>
          </p:cNvSpPr>
          <p:nvPr>
            <p:ph type="sldNum" sz="quarter" idx="5"/>
          </p:nvPr>
        </p:nvSpPr>
        <p:spPr/>
        <p:txBody>
          <a:bodyPr/>
          <a:lstStyle/>
          <a:p>
            <a:fld id="{B751F954-3776-48DE-B231-63E89C74A71E}" type="slidenum">
              <a:rPr lang="en-US" smtClean="0"/>
              <a:t>8</a:t>
            </a:fld>
            <a:endParaRPr lang="en-US"/>
          </a:p>
        </p:txBody>
      </p:sp>
    </p:spTree>
    <p:extLst>
      <p:ext uri="{BB962C8B-B14F-4D97-AF65-F5344CB8AC3E}">
        <p14:creationId xmlns:p14="http://schemas.microsoft.com/office/powerpoint/2010/main" val="3544040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9</a:t>
            </a:fld>
            <a:endParaRPr lang="en-US"/>
          </a:p>
        </p:txBody>
      </p:sp>
    </p:spTree>
    <p:extLst>
      <p:ext uri="{BB962C8B-B14F-4D97-AF65-F5344CB8AC3E}">
        <p14:creationId xmlns:p14="http://schemas.microsoft.com/office/powerpoint/2010/main" val="1950580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10</a:t>
            </a:fld>
            <a:endParaRPr lang="en-US"/>
          </a:p>
        </p:txBody>
      </p:sp>
    </p:spTree>
    <p:extLst>
      <p:ext uri="{BB962C8B-B14F-4D97-AF65-F5344CB8AC3E}">
        <p14:creationId xmlns:p14="http://schemas.microsoft.com/office/powerpoint/2010/main" val="1869508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51F954-3776-48DE-B231-63E89C74A71E}" type="slidenum">
              <a:rPr lang="en-US" smtClean="0"/>
              <a:t>11</a:t>
            </a:fld>
            <a:endParaRPr lang="en-US"/>
          </a:p>
        </p:txBody>
      </p:sp>
    </p:spTree>
    <p:extLst>
      <p:ext uri="{BB962C8B-B14F-4D97-AF65-F5344CB8AC3E}">
        <p14:creationId xmlns:p14="http://schemas.microsoft.com/office/powerpoint/2010/main" val="2734871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C4C297-DBDA-4ACB-BFAB-FD3B44600C31}" type="datetime1">
              <a:rPr lang="en-US" smtClean="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D4AA8C-2C0B-45F2-84FF-CF2E58E014B2}" type="slidenum">
              <a:rPr lang="en-US" smtClean="0"/>
              <a:t>‹#›</a:t>
            </a:fld>
            <a:endParaRPr lang="en-US"/>
          </a:p>
        </p:txBody>
      </p:sp>
    </p:spTree>
    <p:extLst>
      <p:ext uri="{BB962C8B-B14F-4D97-AF65-F5344CB8AC3E}">
        <p14:creationId xmlns:p14="http://schemas.microsoft.com/office/powerpoint/2010/main" val="1858075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EF550D-7706-4090-9E8E-1FC4A8CD6CFB}" type="datetime1">
              <a:rPr lang="en-US" smtClean="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D4AA8C-2C0B-45F2-84FF-CF2E58E014B2}" type="slidenum">
              <a:rPr lang="en-US" smtClean="0"/>
              <a:t>‹#›</a:t>
            </a:fld>
            <a:endParaRPr lang="en-US"/>
          </a:p>
        </p:txBody>
      </p:sp>
    </p:spTree>
    <p:extLst>
      <p:ext uri="{BB962C8B-B14F-4D97-AF65-F5344CB8AC3E}">
        <p14:creationId xmlns:p14="http://schemas.microsoft.com/office/powerpoint/2010/main" val="2264639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980AC1-0312-4E97-869E-FA046780C18F}" type="datetime1">
              <a:rPr lang="en-US" smtClean="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D4AA8C-2C0B-45F2-84FF-CF2E58E014B2}" type="slidenum">
              <a:rPr lang="en-US" smtClean="0"/>
              <a:t>‹#›</a:t>
            </a:fld>
            <a:endParaRPr lang="en-US"/>
          </a:p>
        </p:txBody>
      </p:sp>
    </p:spTree>
    <p:extLst>
      <p:ext uri="{BB962C8B-B14F-4D97-AF65-F5344CB8AC3E}">
        <p14:creationId xmlns:p14="http://schemas.microsoft.com/office/powerpoint/2010/main" val="4169024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4801DD-E47D-4CC4-A7FA-9F20F6673B18}" type="datetime1">
              <a:rPr lang="en-US" smtClean="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D4AA8C-2C0B-45F2-84FF-CF2E58E014B2}" type="slidenum">
              <a:rPr lang="en-US" smtClean="0"/>
              <a:t>‹#›</a:t>
            </a:fld>
            <a:endParaRPr lang="en-US"/>
          </a:p>
        </p:txBody>
      </p:sp>
    </p:spTree>
    <p:extLst>
      <p:ext uri="{BB962C8B-B14F-4D97-AF65-F5344CB8AC3E}">
        <p14:creationId xmlns:p14="http://schemas.microsoft.com/office/powerpoint/2010/main" val="2805805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F786561-BB39-4DEC-9180-E9BE082C798E}" type="datetime1">
              <a:rPr lang="en-US" smtClean="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D4AA8C-2C0B-45F2-84FF-CF2E58E014B2}" type="slidenum">
              <a:rPr lang="en-US" smtClean="0"/>
              <a:t>‹#›</a:t>
            </a:fld>
            <a:endParaRPr lang="en-US"/>
          </a:p>
        </p:txBody>
      </p:sp>
    </p:spTree>
    <p:extLst>
      <p:ext uri="{BB962C8B-B14F-4D97-AF65-F5344CB8AC3E}">
        <p14:creationId xmlns:p14="http://schemas.microsoft.com/office/powerpoint/2010/main" val="2520087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7702F0-0CE5-4CC0-827E-F25D6B559E3F}" type="datetime1">
              <a:rPr lang="en-US" smtClean="0"/>
              <a:t>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D4AA8C-2C0B-45F2-84FF-CF2E58E014B2}" type="slidenum">
              <a:rPr lang="en-US" smtClean="0"/>
              <a:t>‹#›</a:t>
            </a:fld>
            <a:endParaRPr lang="en-US"/>
          </a:p>
        </p:txBody>
      </p:sp>
    </p:spTree>
    <p:extLst>
      <p:ext uri="{BB962C8B-B14F-4D97-AF65-F5344CB8AC3E}">
        <p14:creationId xmlns:p14="http://schemas.microsoft.com/office/powerpoint/2010/main" val="3706065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20955F-FC17-441B-8C04-BE49B7B30DEB}" type="datetime1">
              <a:rPr lang="en-US" smtClean="0"/>
              <a:t>11/2/2021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D4AA8C-2C0B-45F2-84FF-CF2E58E014B2}" type="slidenum">
              <a:rPr lang="en-US" smtClean="0"/>
              <a:t>‹#›</a:t>
            </a:fld>
            <a:endParaRPr lang="en-US"/>
          </a:p>
        </p:txBody>
      </p:sp>
    </p:spTree>
    <p:extLst>
      <p:ext uri="{BB962C8B-B14F-4D97-AF65-F5344CB8AC3E}">
        <p14:creationId xmlns:p14="http://schemas.microsoft.com/office/powerpoint/2010/main" val="165385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80F6ED-3FD7-4447-92BA-3C3B9311D2D3}" type="datetime1">
              <a:rPr lang="en-US" smtClean="0"/>
              <a:t>11/2/2021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D4AA8C-2C0B-45F2-84FF-CF2E58E014B2}" type="slidenum">
              <a:rPr lang="en-US" smtClean="0"/>
              <a:t>‹#›</a:t>
            </a:fld>
            <a:endParaRPr lang="en-US"/>
          </a:p>
        </p:txBody>
      </p:sp>
    </p:spTree>
    <p:extLst>
      <p:ext uri="{BB962C8B-B14F-4D97-AF65-F5344CB8AC3E}">
        <p14:creationId xmlns:p14="http://schemas.microsoft.com/office/powerpoint/2010/main" val="3969969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18E5FC-3CF7-451E-8148-918CB4B7E173}" type="datetime1">
              <a:rPr lang="en-US" smtClean="0"/>
              <a:t>11/2/2021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D4AA8C-2C0B-45F2-84FF-CF2E58E014B2}" type="slidenum">
              <a:rPr lang="en-US" smtClean="0"/>
              <a:t>‹#›</a:t>
            </a:fld>
            <a:endParaRPr lang="en-US"/>
          </a:p>
        </p:txBody>
      </p:sp>
    </p:spTree>
    <p:extLst>
      <p:ext uri="{BB962C8B-B14F-4D97-AF65-F5344CB8AC3E}">
        <p14:creationId xmlns:p14="http://schemas.microsoft.com/office/powerpoint/2010/main" val="666174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29BC82-10DA-47CF-BF87-5CF96CE3B2E3}" type="datetime1">
              <a:rPr lang="en-US" smtClean="0"/>
              <a:t>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D4AA8C-2C0B-45F2-84FF-CF2E58E014B2}" type="slidenum">
              <a:rPr lang="en-US" smtClean="0"/>
              <a:t>‹#›</a:t>
            </a:fld>
            <a:endParaRPr lang="en-US"/>
          </a:p>
        </p:txBody>
      </p:sp>
    </p:spTree>
    <p:extLst>
      <p:ext uri="{BB962C8B-B14F-4D97-AF65-F5344CB8AC3E}">
        <p14:creationId xmlns:p14="http://schemas.microsoft.com/office/powerpoint/2010/main" val="3638924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92A2A56-14F4-40B0-9CE8-567949C44697}" type="datetime1">
              <a:rPr lang="en-US" smtClean="0"/>
              <a:t>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D4AA8C-2C0B-45F2-84FF-CF2E58E014B2}" type="slidenum">
              <a:rPr lang="en-US" smtClean="0"/>
              <a:t>‹#›</a:t>
            </a:fld>
            <a:endParaRPr lang="en-US"/>
          </a:p>
        </p:txBody>
      </p:sp>
    </p:spTree>
    <p:extLst>
      <p:ext uri="{BB962C8B-B14F-4D97-AF65-F5344CB8AC3E}">
        <p14:creationId xmlns:p14="http://schemas.microsoft.com/office/powerpoint/2010/main" val="2390617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DA4EE0-29A1-49DB-9591-D1E2158C7D40}" type="datetime1">
              <a:rPr lang="en-US" smtClean="0"/>
              <a:t>11/2/2021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D4AA8C-2C0B-45F2-84FF-CF2E58E014B2}" type="slidenum">
              <a:rPr lang="en-US" smtClean="0"/>
              <a:t>‹#›</a:t>
            </a:fld>
            <a:endParaRPr lang="en-US"/>
          </a:p>
        </p:txBody>
      </p:sp>
    </p:spTree>
    <p:extLst>
      <p:ext uri="{BB962C8B-B14F-4D97-AF65-F5344CB8AC3E}">
        <p14:creationId xmlns:p14="http://schemas.microsoft.com/office/powerpoint/2010/main" val="25453901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frontiersin.org/articles/10.3389/fmars.2021.685241/ful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doi.org/10.1111/fog.12529" TargetMode="External"/><Relationship Id="rId5" Type="http://schemas.openxmlformats.org/officeDocument/2006/relationships/image" Target="../media/image14.jpe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doi.org/10.1111/fog.12529"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onlinelibrary.wiley.com/doi/full/10.1111/ecog.05504"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frontiersin.org/articles/10.3389/fmars.2020.00589/full" TargetMode="External"/><Relationship Id="rId5" Type="http://schemas.openxmlformats.org/officeDocument/2006/relationships/hyperlink" Target="https://calcofi.org/publications/calcofireports/v60/Vol60-Muhling.pdf" TargetMode="Externa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hyperlink" Target="https://doi.org/10.1111/fog.12529"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file:///C:\Users\fequezad\Documents\MATLAB" TargetMode="External"/><Relationship Id="rId1" Type="http://schemas.openxmlformats.org/officeDocument/2006/relationships/slideLayout" Target="../slideLayouts/slideLayout2.xml"/><Relationship Id="rId4" Type="http://schemas.openxmlformats.org/officeDocument/2006/relationships/hyperlink" Target="https://cpo.noaa.gov/Meet-the-Divisions/Climate-and-Societal-Interactions/The-Adaptation-Sciences-Program/Climate-and-Fisheries-Adaptation-CAFA"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mailto:felipe.quezada@noaa.gov" TargetMode="External"/><Relationship Id="rId2" Type="http://schemas.openxmlformats.org/officeDocument/2006/relationships/hyperlink" Target="felipequezada.com" TargetMode="Externa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hyperlink" Target="https://doi.org/10.1093/icesjms/fsx093"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frontiersin.org/articles/10.3389/fmars.2021.685241/ful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C6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B77D2-C19A-410A-8137-D34D2546F304}"/>
              </a:ext>
            </a:extLst>
          </p:cNvPr>
          <p:cNvSpPr>
            <a:spLocks noGrp="1"/>
          </p:cNvSpPr>
          <p:nvPr>
            <p:ph type="ctrTitle"/>
          </p:nvPr>
        </p:nvSpPr>
        <p:spPr>
          <a:xfrm>
            <a:off x="568171" y="884467"/>
            <a:ext cx="8030346" cy="1451420"/>
          </a:xfrm>
        </p:spPr>
        <p:txBody>
          <a:bodyPr>
            <a:normAutofit/>
          </a:bodyPr>
          <a:lstStyle/>
          <a:p>
            <a:pPr algn="l"/>
            <a:r>
              <a:rPr lang="en-US" sz="36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The Effect of Climate Change and Regulations on Fishers Portfolios:</a:t>
            </a:r>
          </a:p>
        </p:txBody>
      </p:sp>
      <p:sp>
        <p:nvSpPr>
          <p:cNvPr id="3" name="Subtitle 2">
            <a:extLst>
              <a:ext uri="{FF2B5EF4-FFF2-40B4-BE49-F238E27FC236}">
                <a16:creationId xmlns:a16="http://schemas.microsoft.com/office/drawing/2014/main" id="{55D00C7A-D1C2-4751-ACDD-59B01C304ED0}"/>
              </a:ext>
            </a:extLst>
          </p:cNvPr>
          <p:cNvSpPr>
            <a:spLocks noGrp="1"/>
          </p:cNvSpPr>
          <p:nvPr>
            <p:ph type="subTitle" idx="1"/>
          </p:nvPr>
        </p:nvSpPr>
        <p:spPr>
          <a:xfrm>
            <a:off x="568171" y="2489512"/>
            <a:ext cx="6831862" cy="1166389"/>
          </a:xfrm>
        </p:spPr>
        <p:txBody>
          <a:bodyPr>
            <a:normAutofit/>
          </a:bodyPr>
          <a:lstStyle/>
          <a:p>
            <a:pPr algn="l"/>
            <a:r>
              <a:rPr lang="en-US"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Substitution between Coastal Pelagic Species</a:t>
            </a:r>
          </a:p>
        </p:txBody>
      </p:sp>
      <p:pic>
        <p:nvPicPr>
          <p:cNvPr id="1026" name="Picture 2" descr="https://communications.ucsc.edu/wp-content/uploads/2021/04/2021-Logo-Do-2.jpg">
            <a:extLst>
              <a:ext uri="{FF2B5EF4-FFF2-40B4-BE49-F238E27FC236}">
                <a16:creationId xmlns:a16="http://schemas.microsoft.com/office/drawing/2014/main" id="{3AA06CBB-4867-46FA-B33F-3F8F976D86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3740" y="4773794"/>
            <a:ext cx="2486025" cy="85235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67B4593C-666A-4A21-9A4D-CE41B22F5DEC}"/>
              </a:ext>
            </a:extLst>
          </p:cNvPr>
          <p:cNvCxnSpPr>
            <a:cxnSpLocks/>
          </p:cNvCxnSpPr>
          <p:nvPr/>
        </p:nvCxnSpPr>
        <p:spPr>
          <a:xfrm flipV="1">
            <a:off x="689676" y="3189916"/>
            <a:ext cx="7764647" cy="24120"/>
          </a:xfrm>
          <a:prstGeom prst="line">
            <a:avLst/>
          </a:prstGeom>
          <a:ln w="50800">
            <a:solidFill>
              <a:srgbClr val="FDC700"/>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568D5512-4780-4425-A36B-10689C9F4720}"/>
              </a:ext>
            </a:extLst>
          </p:cNvPr>
          <p:cNvSpPr/>
          <p:nvPr/>
        </p:nvSpPr>
        <p:spPr>
          <a:xfrm>
            <a:off x="555935" y="3506451"/>
            <a:ext cx="6096000" cy="1015663"/>
          </a:xfrm>
          <a:prstGeom prst="rect">
            <a:avLst/>
          </a:prstGeom>
        </p:spPr>
        <p:txBody>
          <a:bodyPr>
            <a:spAutoFit/>
          </a:bodyPr>
          <a:lstStyle/>
          <a:p>
            <a:r>
              <a:rPr lang="en-US" sz="2000" b="1" dirty="0">
                <a:solidFill>
                  <a:srgbClr val="FFFFFF"/>
                </a:solidFill>
                <a:ea typeface="Microsoft JhengHei UI" panose="020B0604030504040204" pitchFamily="34" charset="-120"/>
              </a:rPr>
              <a:t>Felipe J. Quezada</a:t>
            </a:r>
          </a:p>
          <a:p>
            <a:r>
              <a:rPr lang="en-US" sz="2000" dirty="0">
                <a:solidFill>
                  <a:srgbClr val="FFFFFF"/>
                </a:solidFill>
                <a:ea typeface="Microsoft JhengHei UI" panose="020B0604030504040204" pitchFamily="34" charset="-120"/>
              </a:rPr>
              <a:t>UC Santa Cruz</a:t>
            </a:r>
          </a:p>
          <a:p>
            <a:r>
              <a:rPr lang="en-US" sz="2000" dirty="0">
                <a:solidFill>
                  <a:srgbClr val="FFFFFF"/>
                </a:solidFill>
                <a:ea typeface="Microsoft JhengHei UI" panose="020B0604030504040204" pitchFamily="34" charset="-120"/>
              </a:rPr>
              <a:t>NOAA Southwest Fisheries Science Center</a:t>
            </a:r>
          </a:p>
        </p:txBody>
      </p:sp>
      <p:sp>
        <p:nvSpPr>
          <p:cNvPr id="7" name="Rectangle 6">
            <a:extLst>
              <a:ext uri="{FF2B5EF4-FFF2-40B4-BE49-F238E27FC236}">
                <a16:creationId xmlns:a16="http://schemas.microsoft.com/office/drawing/2014/main" id="{6797C72A-24B5-4BB4-9850-F7F1655915C1}"/>
              </a:ext>
            </a:extLst>
          </p:cNvPr>
          <p:cNvSpPr/>
          <p:nvPr/>
        </p:nvSpPr>
        <p:spPr>
          <a:xfrm>
            <a:off x="545482" y="5485051"/>
            <a:ext cx="2244525" cy="369332"/>
          </a:xfrm>
          <a:prstGeom prst="rect">
            <a:avLst/>
          </a:prstGeom>
        </p:spPr>
        <p:txBody>
          <a:bodyPr wrap="none">
            <a:spAutoFit/>
          </a:bodyPr>
          <a:lstStyle/>
          <a:p>
            <a:r>
              <a:rPr lang="en-US" dirty="0">
                <a:solidFill>
                  <a:srgbClr val="FFFFFF"/>
                </a:solidFill>
                <a:ea typeface="Microsoft JhengHei UI" panose="020B0604030504040204" pitchFamily="34" charset="-120"/>
              </a:rPr>
              <a:t>November 3</a:t>
            </a:r>
            <a:r>
              <a:rPr lang="en-US" baseline="30000" dirty="0">
                <a:solidFill>
                  <a:srgbClr val="FFFFFF"/>
                </a:solidFill>
                <a:ea typeface="Microsoft JhengHei UI" panose="020B0604030504040204" pitchFamily="34" charset="-120"/>
              </a:rPr>
              <a:t>rd</a:t>
            </a:r>
            <a:r>
              <a:rPr lang="en-US" dirty="0">
                <a:solidFill>
                  <a:srgbClr val="FFFFFF"/>
                </a:solidFill>
                <a:ea typeface="Microsoft JhengHei UI" panose="020B0604030504040204" pitchFamily="34" charset="-120"/>
              </a:rPr>
              <a:t>, 2021</a:t>
            </a:r>
            <a:endParaRPr lang="en-US" dirty="0">
              <a:ea typeface="Microsoft JhengHei UI" panose="020B0604030504040204" pitchFamily="34" charset="-120"/>
            </a:endParaRPr>
          </a:p>
        </p:txBody>
      </p:sp>
      <p:pic>
        <p:nvPicPr>
          <p:cNvPr id="11" name="Picture 2" descr="https://cpo.noaa.gov/portals/0/Images/COCA/CAFA.png">
            <a:extLst>
              <a:ext uri="{FF2B5EF4-FFF2-40B4-BE49-F238E27FC236}">
                <a16:creationId xmlns:a16="http://schemas.microsoft.com/office/drawing/2014/main" id="{5AA85E32-1D0C-4254-B07D-409070040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935" y="5626145"/>
            <a:ext cx="2573524" cy="852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817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6FD5-B7E6-4311-BEFD-D6D4A89D4FAF}"/>
              </a:ext>
            </a:extLst>
          </p:cNvPr>
          <p:cNvSpPr>
            <a:spLocks noGrp="1"/>
          </p:cNvSpPr>
          <p:nvPr>
            <p:ph type="title"/>
          </p:nvPr>
        </p:nvSpPr>
        <p:spPr>
          <a:xfrm>
            <a:off x="0" y="1"/>
            <a:ext cx="9144000" cy="923278"/>
          </a:xfrm>
          <a:solidFill>
            <a:srgbClr val="003C6C"/>
          </a:solidFill>
        </p:spPr>
        <p:txBody>
          <a:bodyPr/>
          <a:lstStyle/>
          <a:p>
            <a:r>
              <a:rPr lang="en-US" dirty="0">
                <a:solidFill>
                  <a:schemeClr val="bg1"/>
                </a:solidFill>
                <a:latin typeface="+mn-lt"/>
                <a:ea typeface="Microsoft JhengHei UI" panose="020B0604030504040204" pitchFamily="34" charset="-120"/>
              </a:rPr>
              <a:t>  Effect on species distributions</a:t>
            </a:r>
            <a:endParaRPr lang="en-US" dirty="0">
              <a:solidFill>
                <a:schemeClr val="bg1"/>
              </a:solidFill>
              <a:latin typeface="+mn-lt"/>
            </a:endParaRPr>
          </a:p>
        </p:txBody>
      </p:sp>
      <p:sp>
        <p:nvSpPr>
          <p:cNvPr id="7" name="Rectangle 6">
            <a:extLst>
              <a:ext uri="{FF2B5EF4-FFF2-40B4-BE49-F238E27FC236}">
                <a16:creationId xmlns:a16="http://schemas.microsoft.com/office/drawing/2014/main" id="{07ADBE3A-07C3-4843-96E8-4E636AB301DB}"/>
              </a:ext>
            </a:extLst>
          </p:cNvPr>
          <p:cNvSpPr/>
          <p:nvPr/>
        </p:nvSpPr>
        <p:spPr>
          <a:xfrm>
            <a:off x="249151" y="1079872"/>
            <a:ext cx="6725920" cy="369332"/>
          </a:xfrm>
          <a:prstGeom prst="rect">
            <a:avLst/>
          </a:prstGeom>
        </p:spPr>
        <p:txBody>
          <a:bodyPr wrap="square">
            <a:spAutoFit/>
          </a:bodyPr>
          <a:lstStyle/>
          <a:p>
            <a:pPr marL="285750" indent="-285750">
              <a:buFont typeface="Arial" panose="020B0604020202020204" pitchFamily="34" charset="0"/>
              <a:buChar char="•"/>
            </a:pPr>
            <a:r>
              <a:rPr lang="en-US" dirty="0">
                <a:ea typeface="Microsoft JhengHei UI" panose="020B0604030504040204" pitchFamily="34" charset="-120"/>
              </a:rPr>
              <a:t>For instance, projected changes in Pacific sardine distribution</a:t>
            </a:r>
          </a:p>
        </p:txBody>
      </p:sp>
      <p:sp>
        <p:nvSpPr>
          <p:cNvPr id="5" name="Slide Number Placeholder 4">
            <a:extLst>
              <a:ext uri="{FF2B5EF4-FFF2-40B4-BE49-F238E27FC236}">
                <a16:creationId xmlns:a16="http://schemas.microsoft.com/office/drawing/2014/main" id="{C2034F96-8D93-44BD-B3DB-6787446BFC84}"/>
              </a:ext>
            </a:extLst>
          </p:cNvPr>
          <p:cNvSpPr>
            <a:spLocks noGrp="1"/>
          </p:cNvSpPr>
          <p:nvPr>
            <p:ph type="sldNum" sz="quarter" idx="12"/>
          </p:nvPr>
        </p:nvSpPr>
        <p:spPr/>
        <p:txBody>
          <a:bodyPr/>
          <a:lstStyle/>
          <a:p>
            <a:fld id="{6FD4AA8C-2C0B-45F2-84FF-CF2E58E014B2}" type="slidenum">
              <a:rPr lang="en-US" smtClean="0"/>
              <a:t>10</a:t>
            </a:fld>
            <a:endParaRPr lang="en-US"/>
          </a:p>
        </p:txBody>
      </p:sp>
      <p:sp>
        <p:nvSpPr>
          <p:cNvPr id="3" name="TextBox 2">
            <a:hlinkClick r:id="rId3"/>
            <a:extLst>
              <a:ext uri="{FF2B5EF4-FFF2-40B4-BE49-F238E27FC236}">
                <a16:creationId xmlns:a16="http://schemas.microsoft.com/office/drawing/2014/main" id="{B0F44C5F-DEA1-4F6D-B884-CA3A775FADF5}"/>
              </a:ext>
            </a:extLst>
          </p:cNvPr>
          <p:cNvSpPr txBox="1"/>
          <p:nvPr/>
        </p:nvSpPr>
        <p:spPr>
          <a:xfrm>
            <a:off x="6559261" y="3290500"/>
            <a:ext cx="2215862" cy="276999"/>
          </a:xfrm>
          <a:prstGeom prst="rect">
            <a:avLst/>
          </a:prstGeom>
          <a:noFill/>
        </p:spPr>
        <p:txBody>
          <a:bodyPr wrap="square" rtlCol="0">
            <a:spAutoFit/>
          </a:bodyPr>
          <a:lstStyle/>
          <a:p>
            <a:r>
              <a:rPr lang="en-US" sz="1200" dirty="0"/>
              <a:t>Source: </a:t>
            </a:r>
            <a:r>
              <a:rPr lang="en-US" sz="1200" dirty="0" err="1">
                <a:hlinkClick r:id="rId3"/>
              </a:rPr>
              <a:t>Fietcher</a:t>
            </a:r>
            <a:r>
              <a:rPr lang="en-US" sz="1200" dirty="0">
                <a:hlinkClick r:id="rId3"/>
              </a:rPr>
              <a:t>, et al. (2021)</a:t>
            </a:r>
            <a:endParaRPr lang="en-US" sz="1200" dirty="0"/>
          </a:p>
        </p:txBody>
      </p:sp>
      <p:pic>
        <p:nvPicPr>
          <p:cNvPr id="8" name="Picture 7">
            <a:extLst>
              <a:ext uri="{FF2B5EF4-FFF2-40B4-BE49-F238E27FC236}">
                <a16:creationId xmlns:a16="http://schemas.microsoft.com/office/drawing/2014/main" id="{5FA1B52E-FC9A-4760-BA9A-E7F839C6E6C5}"/>
              </a:ext>
            </a:extLst>
          </p:cNvPr>
          <p:cNvPicPr>
            <a:picLocks noChangeAspect="1"/>
          </p:cNvPicPr>
          <p:nvPr/>
        </p:nvPicPr>
        <p:blipFill>
          <a:blip r:embed="rId4"/>
          <a:stretch>
            <a:fillRect/>
          </a:stretch>
        </p:blipFill>
        <p:spPr>
          <a:xfrm>
            <a:off x="4765706" y="1875605"/>
            <a:ext cx="3921094" cy="1309929"/>
          </a:xfrm>
          <a:prstGeom prst="rect">
            <a:avLst/>
          </a:prstGeom>
        </p:spPr>
      </p:pic>
      <p:pic>
        <p:nvPicPr>
          <p:cNvPr id="10" name="Picture 2" descr="image">
            <a:extLst>
              <a:ext uri="{FF2B5EF4-FFF2-40B4-BE49-F238E27FC236}">
                <a16:creationId xmlns:a16="http://schemas.microsoft.com/office/drawing/2014/main" id="{FECCD57C-FE01-491C-9A5C-53ACE31CEF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088" y="1605797"/>
            <a:ext cx="3834658" cy="430278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FAF5900-4AB4-4B16-B0CA-9D261DD1AF8C}"/>
              </a:ext>
            </a:extLst>
          </p:cNvPr>
          <p:cNvSpPr/>
          <p:nvPr/>
        </p:nvSpPr>
        <p:spPr>
          <a:xfrm>
            <a:off x="571088" y="6020495"/>
            <a:ext cx="3616564" cy="784830"/>
          </a:xfrm>
          <a:prstGeom prst="rect">
            <a:avLst/>
          </a:prstGeom>
        </p:spPr>
        <p:txBody>
          <a:bodyPr wrap="square">
            <a:spAutoFit/>
          </a:bodyPr>
          <a:lstStyle/>
          <a:p>
            <a:r>
              <a:rPr lang="en-US" sz="1100" b="1" dirty="0">
                <a:solidFill>
                  <a:srgbClr val="1C1D1E"/>
                </a:solidFill>
              </a:rPr>
              <a:t>Figure. </a:t>
            </a:r>
            <a:r>
              <a:rPr lang="en-US" sz="1100" dirty="0">
                <a:solidFill>
                  <a:srgbClr val="1C1D1E"/>
                </a:solidFill>
              </a:rPr>
              <a:t>Mean change in projected sardine habitat suitability (2040–55 period minus 2000–2015 period), in the three ESMs. </a:t>
            </a:r>
            <a:r>
              <a:rPr lang="en-US" sz="1100" dirty="0"/>
              <a:t>Source: </a:t>
            </a:r>
            <a:r>
              <a:rPr lang="en-US" sz="1100" dirty="0">
                <a:ea typeface="Microsoft JhengHei UI" panose="020B0604030504040204" pitchFamily="34" charset="-120"/>
                <a:hlinkClick r:id="rId6"/>
              </a:rPr>
              <a:t>Smith et al. (2020)</a:t>
            </a:r>
            <a:endParaRPr lang="en-US" sz="1100" dirty="0"/>
          </a:p>
          <a:p>
            <a:endParaRPr lang="en-US" sz="1100" dirty="0"/>
          </a:p>
        </p:txBody>
      </p:sp>
    </p:spTree>
    <p:extLst>
      <p:ext uri="{BB962C8B-B14F-4D97-AF65-F5344CB8AC3E}">
        <p14:creationId xmlns:p14="http://schemas.microsoft.com/office/powerpoint/2010/main" val="3172767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6FD5-B7E6-4311-BEFD-D6D4A89D4FAF}"/>
              </a:ext>
            </a:extLst>
          </p:cNvPr>
          <p:cNvSpPr>
            <a:spLocks noGrp="1"/>
          </p:cNvSpPr>
          <p:nvPr>
            <p:ph type="title"/>
          </p:nvPr>
        </p:nvSpPr>
        <p:spPr>
          <a:xfrm>
            <a:off x="0" y="1"/>
            <a:ext cx="9144000" cy="923278"/>
          </a:xfrm>
          <a:solidFill>
            <a:srgbClr val="003C6C"/>
          </a:solidFill>
        </p:spPr>
        <p:txBody>
          <a:bodyPr>
            <a:normAutofit/>
          </a:bodyPr>
          <a:lstStyle/>
          <a:p>
            <a:r>
              <a:rPr lang="en-US" dirty="0">
                <a:solidFill>
                  <a:schemeClr val="bg1"/>
                </a:solidFill>
                <a:latin typeface="+mn-lt"/>
                <a:ea typeface="Microsoft JhengHei UI" panose="020B0604030504040204" pitchFamily="34" charset="-120"/>
              </a:rPr>
              <a:t>  Effect on landings</a:t>
            </a:r>
            <a:endParaRPr lang="en-US" dirty="0">
              <a:solidFill>
                <a:schemeClr val="bg1"/>
              </a:solidFill>
              <a:latin typeface="+mn-lt"/>
            </a:endParaRPr>
          </a:p>
        </p:txBody>
      </p:sp>
      <p:sp>
        <p:nvSpPr>
          <p:cNvPr id="5" name="Slide Number Placeholder 4">
            <a:extLst>
              <a:ext uri="{FF2B5EF4-FFF2-40B4-BE49-F238E27FC236}">
                <a16:creationId xmlns:a16="http://schemas.microsoft.com/office/drawing/2014/main" id="{C2034F96-8D93-44BD-B3DB-6787446BFC84}"/>
              </a:ext>
            </a:extLst>
          </p:cNvPr>
          <p:cNvSpPr>
            <a:spLocks noGrp="1"/>
          </p:cNvSpPr>
          <p:nvPr>
            <p:ph type="sldNum" sz="quarter" idx="12"/>
          </p:nvPr>
        </p:nvSpPr>
        <p:spPr/>
        <p:txBody>
          <a:bodyPr/>
          <a:lstStyle/>
          <a:p>
            <a:fld id="{6FD4AA8C-2C0B-45F2-84FF-CF2E58E014B2}" type="slidenum">
              <a:rPr lang="en-US" smtClean="0"/>
              <a:t>11</a:t>
            </a:fld>
            <a:endParaRPr lang="en-US"/>
          </a:p>
        </p:txBody>
      </p:sp>
      <p:pic>
        <p:nvPicPr>
          <p:cNvPr id="2050" name="Picture 2" descr="image">
            <a:extLst>
              <a:ext uri="{FF2B5EF4-FFF2-40B4-BE49-F238E27FC236}">
                <a16:creationId xmlns:a16="http://schemas.microsoft.com/office/drawing/2014/main" id="{F64B481E-603A-460A-AE15-25810B546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7067" y="1141886"/>
            <a:ext cx="5712576" cy="313001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60DB0095-16B1-4DC5-879E-738B9526CCC1}"/>
              </a:ext>
            </a:extLst>
          </p:cNvPr>
          <p:cNvSpPr/>
          <p:nvPr/>
        </p:nvSpPr>
        <p:spPr>
          <a:xfrm>
            <a:off x="1040565" y="4818713"/>
            <a:ext cx="7090480" cy="1477328"/>
          </a:xfrm>
          <a:prstGeom prst="rect">
            <a:avLst/>
          </a:prstGeom>
        </p:spPr>
        <p:txBody>
          <a:bodyPr wrap="square">
            <a:spAutoFit/>
          </a:bodyPr>
          <a:lstStyle/>
          <a:p>
            <a:pPr marL="285750" indent="-285750">
              <a:buFont typeface="Arial" panose="020B0604020202020204" pitchFamily="34" charset="0"/>
              <a:buChar char="•"/>
            </a:pPr>
            <a:r>
              <a:rPr lang="en-US" dirty="0">
                <a:ea typeface="Microsoft JhengHei UI" panose="020B0604030504040204" pitchFamily="34" charset="-120"/>
                <a:hlinkClick r:id="rId4"/>
              </a:rPr>
              <a:t>Smith et al. (2020) </a:t>
            </a:r>
            <a:r>
              <a:rPr lang="en-US" dirty="0">
                <a:ea typeface="Microsoft JhengHei UI" panose="020B0604030504040204" pitchFamily="34" charset="-120"/>
              </a:rPr>
              <a:t>found a positive effect of species distribution on Pacific sardine landings.</a:t>
            </a:r>
          </a:p>
          <a:p>
            <a:pPr marL="285750" indent="-285750">
              <a:buFont typeface="Arial" panose="020B0604020202020204" pitchFamily="34" charset="0"/>
              <a:buChar char="•"/>
            </a:pPr>
            <a:endParaRPr lang="en-US" dirty="0">
              <a:ea typeface="Microsoft JhengHei UI" panose="020B0604030504040204" pitchFamily="34" charset="-120"/>
            </a:endParaRPr>
          </a:p>
          <a:p>
            <a:pPr marL="285750" indent="-285750">
              <a:buFont typeface="Arial" panose="020B0604020202020204" pitchFamily="34" charset="0"/>
              <a:buChar char="•"/>
            </a:pPr>
            <a:r>
              <a:rPr lang="en-US" dirty="0">
                <a:ea typeface="Microsoft JhengHei UI" panose="020B0604030504040204" pitchFamily="34" charset="-120"/>
              </a:rPr>
              <a:t>Changings on distribution could also trigger changes in regulation (e.g. closures)</a:t>
            </a:r>
          </a:p>
        </p:txBody>
      </p:sp>
      <p:sp>
        <p:nvSpPr>
          <p:cNvPr id="12" name="TextBox 11">
            <a:extLst>
              <a:ext uri="{FF2B5EF4-FFF2-40B4-BE49-F238E27FC236}">
                <a16:creationId xmlns:a16="http://schemas.microsoft.com/office/drawing/2014/main" id="{FDF354D3-8841-498A-B35E-3FE94EFAC19A}"/>
              </a:ext>
            </a:extLst>
          </p:cNvPr>
          <p:cNvSpPr txBox="1"/>
          <p:nvPr/>
        </p:nvSpPr>
        <p:spPr>
          <a:xfrm>
            <a:off x="6048245" y="4406808"/>
            <a:ext cx="2082800" cy="276999"/>
          </a:xfrm>
          <a:prstGeom prst="rect">
            <a:avLst/>
          </a:prstGeom>
          <a:noFill/>
        </p:spPr>
        <p:txBody>
          <a:bodyPr wrap="square" rtlCol="0">
            <a:spAutoFit/>
          </a:bodyPr>
          <a:lstStyle/>
          <a:p>
            <a:r>
              <a:rPr lang="en-US" sz="1200" dirty="0"/>
              <a:t>Source: </a:t>
            </a:r>
            <a:r>
              <a:rPr lang="en-US" sz="1200" dirty="0">
                <a:ea typeface="Microsoft JhengHei UI" panose="020B0604030504040204" pitchFamily="34" charset="-120"/>
                <a:hlinkClick r:id="rId4"/>
              </a:rPr>
              <a:t>Smith et al. (2020)</a:t>
            </a:r>
            <a:endParaRPr lang="en-US" sz="1200" dirty="0"/>
          </a:p>
        </p:txBody>
      </p:sp>
    </p:spTree>
    <p:extLst>
      <p:ext uri="{BB962C8B-B14F-4D97-AF65-F5344CB8AC3E}">
        <p14:creationId xmlns:p14="http://schemas.microsoft.com/office/powerpoint/2010/main" val="3701081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6FD5-B7E6-4311-BEFD-D6D4A89D4FAF}"/>
              </a:ext>
            </a:extLst>
          </p:cNvPr>
          <p:cNvSpPr>
            <a:spLocks noGrp="1"/>
          </p:cNvSpPr>
          <p:nvPr>
            <p:ph type="title"/>
          </p:nvPr>
        </p:nvSpPr>
        <p:spPr>
          <a:xfrm>
            <a:off x="0" y="1"/>
            <a:ext cx="9144000" cy="923278"/>
          </a:xfrm>
          <a:solidFill>
            <a:srgbClr val="003C6C"/>
          </a:solidFill>
        </p:spPr>
        <p:txBody>
          <a:bodyPr/>
          <a:lstStyle/>
          <a:p>
            <a:r>
              <a:rPr lang="en-US" dirty="0">
                <a:solidFill>
                  <a:schemeClr val="bg1"/>
                </a:solidFill>
                <a:latin typeface="+mn-lt"/>
              </a:rPr>
              <a:t>  Research Question</a:t>
            </a:r>
          </a:p>
        </p:txBody>
      </p:sp>
      <p:sp>
        <p:nvSpPr>
          <p:cNvPr id="3" name="Content Placeholder 2">
            <a:extLst>
              <a:ext uri="{FF2B5EF4-FFF2-40B4-BE49-F238E27FC236}">
                <a16:creationId xmlns:a16="http://schemas.microsoft.com/office/drawing/2014/main" id="{F5F89EB4-FE7A-4332-8A77-6D74A195BC07}"/>
              </a:ext>
            </a:extLst>
          </p:cNvPr>
          <p:cNvSpPr>
            <a:spLocks noGrp="1"/>
          </p:cNvSpPr>
          <p:nvPr>
            <p:ph idx="1"/>
          </p:nvPr>
        </p:nvSpPr>
        <p:spPr>
          <a:xfrm>
            <a:off x="389785" y="1546294"/>
            <a:ext cx="8047633" cy="4351338"/>
          </a:xfrm>
        </p:spPr>
        <p:txBody>
          <a:bodyPr>
            <a:normAutofit fontScale="92500"/>
          </a:bodyPr>
          <a:lstStyle/>
          <a:p>
            <a:pPr marL="0" indent="0">
              <a:buNone/>
            </a:pPr>
            <a:r>
              <a:rPr lang="en-US" dirty="0">
                <a:ea typeface="Microsoft JhengHei UI" panose="020B0604030504040204" pitchFamily="34" charset="-120"/>
              </a:rPr>
              <a:t>How will climate change impact fishing communities?</a:t>
            </a:r>
          </a:p>
          <a:p>
            <a:pPr marL="0" indent="0">
              <a:buNone/>
            </a:pPr>
            <a:endParaRPr lang="en-US" dirty="0">
              <a:ea typeface="Microsoft JhengHei UI" panose="020B0604030504040204" pitchFamily="34" charset="-120"/>
            </a:endParaRPr>
          </a:p>
          <a:p>
            <a:r>
              <a:rPr lang="en-US" sz="2400" dirty="0">
                <a:ea typeface="Microsoft JhengHei UI" panose="020B0604030504040204" pitchFamily="34" charset="-120"/>
              </a:rPr>
              <a:t>Specific questions: </a:t>
            </a:r>
          </a:p>
          <a:p>
            <a:pPr lvl="1"/>
            <a:r>
              <a:rPr lang="en-US" sz="2000" dirty="0">
                <a:ea typeface="Microsoft JhengHei UI" panose="020B0604030504040204" pitchFamily="34" charset="-120"/>
              </a:rPr>
              <a:t>How do changes in species distribution and regulations (i.e. closures) affect landings and vessel participation in the multispecies </a:t>
            </a:r>
            <a:r>
              <a:rPr lang="en-US" sz="2000" i="1" dirty="0">
                <a:ea typeface="Microsoft JhengHei UI" panose="020B0604030504040204" pitchFamily="34" charset="-120"/>
              </a:rPr>
              <a:t>Coastal Pelagic Species (CPS) </a:t>
            </a:r>
            <a:r>
              <a:rPr lang="en-US" sz="2000" dirty="0">
                <a:ea typeface="Microsoft JhengHei UI" panose="020B0604030504040204" pitchFamily="34" charset="-120"/>
              </a:rPr>
              <a:t>fishery?</a:t>
            </a:r>
          </a:p>
          <a:p>
            <a:endParaRPr lang="en-US" sz="2400" dirty="0">
              <a:ea typeface="Microsoft JhengHei UI" panose="020B0604030504040204" pitchFamily="34" charset="-120"/>
            </a:endParaRPr>
          </a:p>
          <a:p>
            <a:r>
              <a:rPr lang="en-US" sz="2400" dirty="0">
                <a:ea typeface="Microsoft JhengHei UI" panose="020B0604030504040204" pitchFamily="34" charset="-120"/>
              </a:rPr>
              <a:t>Contribution:</a:t>
            </a:r>
          </a:p>
          <a:p>
            <a:pPr lvl="1"/>
            <a:r>
              <a:rPr lang="en-US" sz="2000" i="1" dirty="0"/>
              <a:t>Previous work has focused on one species</a:t>
            </a:r>
          </a:p>
          <a:p>
            <a:pPr lvl="1"/>
            <a:r>
              <a:rPr lang="en-US" sz="2000" i="1" dirty="0"/>
              <a:t>Important to study other species and their interactions in fishers’ portfolio to assess climate impacts on CPS fleet.</a:t>
            </a:r>
          </a:p>
          <a:p>
            <a:pPr lvl="1"/>
            <a:r>
              <a:rPr lang="en-US" sz="2000" i="1" dirty="0"/>
              <a:t>Presence of other species might impact targeting decisions.  </a:t>
            </a:r>
            <a:endParaRPr lang="en-US" sz="2000" dirty="0">
              <a:ea typeface="Microsoft JhengHei UI" panose="020B0604030504040204" pitchFamily="34" charset="-120"/>
            </a:endParaRPr>
          </a:p>
        </p:txBody>
      </p:sp>
      <p:sp>
        <p:nvSpPr>
          <p:cNvPr id="6" name="Slide Number Placeholder 5">
            <a:extLst>
              <a:ext uri="{FF2B5EF4-FFF2-40B4-BE49-F238E27FC236}">
                <a16:creationId xmlns:a16="http://schemas.microsoft.com/office/drawing/2014/main" id="{27F8320F-28EE-40EF-ADDE-86D44B7D516B}"/>
              </a:ext>
            </a:extLst>
          </p:cNvPr>
          <p:cNvSpPr>
            <a:spLocks noGrp="1"/>
          </p:cNvSpPr>
          <p:nvPr>
            <p:ph type="sldNum" sz="quarter" idx="12"/>
          </p:nvPr>
        </p:nvSpPr>
        <p:spPr/>
        <p:txBody>
          <a:bodyPr/>
          <a:lstStyle/>
          <a:p>
            <a:fld id="{6FD4AA8C-2C0B-45F2-84FF-CF2E58E014B2}" type="slidenum">
              <a:rPr lang="en-US" smtClean="0"/>
              <a:t>12</a:t>
            </a:fld>
            <a:endParaRPr lang="en-US"/>
          </a:p>
        </p:txBody>
      </p:sp>
    </p:spTree>
    <p:extLst>
      <p:ext uri="{BB962C8B-B14F-4D97-AF65-F5344CB8AC3E}">
        <p14:creationId xmlns:p14="http://schemas.microsoft.com/office/powerpoint/2010/main" val="3354476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8B9F2-7802-4660-AD29-C718D0D44B59}"/>
              </a:ext>
            </a:extLst>
          </p:cNvPr>
          <p:cNvSpPr>
            <a:spLocks noGrp="1"/>
          </p:cNvSpPr>
          <p:nvPr>
            <p:ph idx="1"/>
          </p:nvPr>
        </p:nvSpPr>
        <p:spPr>
          <a:xfrm>
            <a:off x="497724" y="1790233"/>
            <a:ext cx="8148551" cy="3699164"/>
          </a:xfrm>
        </p:spPr>
        <p:txBody>
          <a:bodyPr>
            <a:normAutofit lnSpcReduction="10000"/>
          </a:bodyPr>
          <a:lstStyle/>
          <a:p>
            <a:r>
              <a:rPr lang="en-US" sz="2200" dirty="0"/>
              <a:t>Two approaches</a:t>
            </a:r>
          </a:p>
          <a:p>
            <a:pPr lvl="1"/>
            <a:r>
              <a:rPr lang="en-US" sz="1900" dirty="0"/>
              <a:t>Landings model (results using public aggregate data).</a:t>
            </a:r>
          </a:p>
          <a:p>
            <a:pPr lvl="1"/>
            <a:r>
              <a:rPr lang="en-US" sz="1900" dirty="0"/>
              <a:t>Participation model (no results yet).</a:t>
            </a:r>
          </a:p>
          <a:p>
            <a:endParaRPr lang="en-US" sz="2200" dirty="0"/>
          </a:p>
          <a:p>
            <a:r>
              <a:rPr lang="en-US" sz="2200" dirty="0"/>
              <a:t>Data</a:t>
            </a:r>
          </a:p>
          <a:p>
            <a:pPr lvl="1"/>
            <a:r>
              <a:rPr lang="en-US" sz="1900" dirty="0"/>
              <a:t>Fish tickets from The Pacific Fisheries Information Network (</a:t>
            </a:r>
            <a:r>
              <a:rPr lang="en-US" sz="1900" dirty="0" err="1"/>
              <a:t>PacFIN</a:t>
            </a:r>
            <a:r>
              <a:rPr lang="en-US" sz="1900" dirty="0"/>
              <a:t>) from 1980-2020</a:t>
            </a:r>
          </a:p>
          <a:p>
            <a:pPr lvl="1"/>
            <a:r>
              <a:rPr lang="en-US" sz="1900" dirty="0"/>
              <a:t>Fishing locations from logbooks</a:t>
            </a:r>
          </a:p>
          <a:p>
            <a:pPr lvl="2"/>
            <a:r>
              <a:rPr lang="en-US" sz="1500" dirty="0"/>
              <a:t>2000-2020, but depend on species </a:t>
            </a:r>
          </a:p>
          <a:p>
            <a:pPr lvl="2"/>
            <a:r>
              <a:rPr lang="en-US" sz="1600" dirty="0"/>
              <a:t>Maybe I can use Global Fishing Watch </a:t>
            </a:r>
            <a:r>
              <a:rPr lang="en-US" sz="1600" b="1" dirty="0"/>
              <a:t>(</a:t>
            </a:r>
            <a:r>
              <a:rPr lang="en-US" sz="1600" dirty="0"/>
              <a:t>2012-</a:t>
            </a:r>
            <a:r>
              <a:rPr lang="en-US" sz="1600" b="1" dirty="0"/>
              <a:t>2020)</a:t>
            </a:r>
          </a:p>
          <a:p>
            <a:pPr lvl="1"/>
            <a:r>
              <a:rPr lang="en-US" sz="1900" dirty="0"/>
              <a:t>Current and projected species distribution from Species Distribution Models (SDMs) from 1997-</a:t>
            </a:r>
            <a:r>
              <a:rPr lang="en-US" sz="1900" b="1" dirty="0"/>
              <a:t>2018</a:t>
            </a:r>
            <a:endParaRPr lang="en-US" b="1" dirty="0"/>
          </a:p>
        </p:txBody>
      </p:sp>
      <p:sp>
        <p:nvSpPr>
          <p:cNvPr id="4" name="Title 1">
            <a:extLst>
              <a:ext uri="{FF2B5EF4-FFF2-40B4-BE49-F238E27FC236}">
                <a16:creationId xmlns:a16="http://schemas.microsoft.com/office/drawing/2014/main" id="{3FBCC271-54BC-4357-BEF3-B86B9F0FC7E1}"/>
              </a:ext>
            </a:extLst>
          </p:cNvPr>
          <p:cNvSpPr txBox="1">
            <a:spLocks/>
          </p:cNvSpPr>
          <p:nvPr/>
        </p:nvSpPr>
        <p:spPr>
          <a:xfrm>
            <a:off x="0" y="1"/>
            <a:ext cx="9144000" cy="923278"/>
          </a:xfrm>
          <a:prstGeom prst="rect">
            <a:avLst/>
          </a:prstGeom>
          <a:solidFill>
            <a:srgbClr val="003C6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mn-lt"/>
              </a:rPr>
              <a:t>  Methodology</a:t>
            </a:r>
          </a:p>
        </p:txBody>
      </p:sp>
      <p:sp>
        <p:nvSpPr>
          <p:cNvPr id="8" name="Slide Number Placeholder 7">
            <a:extLst>
              <a:ext uri="{FF2B5EF4-FFF2-40B4-BE49-F238E27FC236}">
                <a16:creationId xmlns:a16="http://schemas.microsoft.com/office/drawing/2014/main" id="{35119DF3-03E7-474D-9806-C0F74E13EEE4}"/>
              </a:ext>
            </a:extLst>
          </p:cNvPr>
          <p:cNvSpPr>
            <a:spLocks noGrp="1"/>
          </p:cNvSpPr>
          <p:nvPr>
            <p:ph type="sldNum" sz="quarter" idx="12"/>
          </p:nvPr>
        </p:nvSpPr>
        <p:spPr/>
        <p:txBody>
          <a:bodyPr/>
          <a:lstStyle/>
          <a:p>
            <a:fld id="{6FD4AA8C-2C0B-45F2-84FF-CF2E58E014B2}" type="slidenum">
              <a:rPr lang="en-US" smtClean="0"/>
              <a:t>13</a:t>
            </a:fld>
            <a:endParaRPr lang="en-US"/>
          </a:p>
        </p:txBody>
      </p:sp>
    </p:spTree>
    <p:extLst>
      <p:ext uri="{BB962C8B-B14F-4D97-AF65-F5344CB8AC3E}">
        <p14:creationId xmlns:p14="http://schemas.microsoft.com/office/powerpoint/2010/main" val="4262470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1003355-CF23-417C-BC5E-3AAADBC888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20426" y="2701638"/>
            <a:ext cx="6734847" cy="4156362"/>
          </a:xfrm>
        </p:spPr>
      </p:pic>
      <p:sp>
        <p:nvSpPr>
          <p:cNvPr id="6" name="Title 1">
            <a:extLst>
              <a:ext uri="{FF2B5EF4-FFF2-40B4-BE49-F238E27FC236}">
                <a16:creationId xmlns:a16="http://schemas.microsoft.com/office/drawing/2014/main" id="{7A4D911E-7C4E-4B57-8DC5-74A6D42574E4}"/>
              </a:ext>
            </a:extLst>
          </p:cNvPr>
          <p:cNvSpPr txBox="1">
            <a:spLocks/>
          </p:cNvSpPr>
          <p:nvPr/>
        </p:nvSpPr>
        <p:spPr>
          <a:xfrm>
            <a:off x="0" y="1"/>
            <a:ext cx="9144000" cy="923278"/>
          </a:xfrm>
          <a:prstGeom prst="rect">
            <a:avLst/>
          </a:prstGeom>
          <a:solidFill>
            <a:srgbClr val="003C6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mn-lt"/>
              </a:rPr>
              <a:t>  SDMs and Landings</a:t>
            </a:r>
          </a:p>
        </p:txBody>
      </p:sp>
      <p:sp>
        <p:nvSpPr>
          <p:cNvPr id="4" name="TextBox 3">
            <a:extLst>
              <a:ext uri="{FF2B5EF4-FFF2-40B4-BE49-F238E27FC236}">
                <a16:creationId xmlns:a16="http://schemas.microsoft.com/office/drawing/2014/main" id="{66C032AD-52F1-42FE-BE23-6F0ABBD7956A}"/>
              </a:ext>
            </a:extLst>
          </p:cNvPr>
          <p:cNvSpPr txBox="1"/>
          <p:nvPr/>
        </p:nvSpPr>
        <p:spPr>
          <a:xfrm>
            <a:off x="4114800" y="2936240"/>
            <a:ext cx="914400" cy="369332"/>
          </a:xfrm>
          <a:prstGeom prst="rect">
            <a:avLst/>
          </a:prstGeom>
          <a:noFill/>
        </p:spPr>
        <p:txBody>
          <a:bodyPr wrap="square" rtlCol="0">
            <a:spAutoFit/>
          </a:bodyPr>
          <a:lstStyle/>
          <a:p>
            <a:endParaRPr lang="en-US" dirty="0"/>
          </a:p>
        </p:txBody>
      </p:sp>
      <p:sp>
        <p:nvSpPr>
          <p:cNvPr id="10" name="Slide Number Placeholder 9">
            <a:extLst>
              <a:ext uri="{FF2B5EF4-FFF2-40B4-BE49-F238E27FC236}">
                <a16:creationId xmlns:a16="http://schemas.microsoft.com/office/drawing/2014/main" id="{253E0FC3-8EC3-4C7A-B19C-66E75CC4D240}"/>
              </a:ext>
            </a:extLst>
          </p:cNvPr>
          <p:cNvSpPr>
            <a:spLocks noGrp="1"/>
          </p:cNvSpPr>
          <p:nvPr>
            <p:ph type="sldNum" sz="quarter" idx="12"/>
          </p:nvPr>
        </p:nvSpPr>
        <p:spPr/>
        <p:txBody>
          <a:bodyPr/>
          <a:lstStyle/>
          <a:p>
            <a:fld id="{6FD4AA8C-2C0B-45F2-84FF-CF2E58E014B2}" type="slidenum">
              <a:rPr lang="en-US" smtClean="0"/>
              <a:t>14</a:t>
            </a:fld>
            <a:endParaRPr lang="en-US"/>
          </a:p>
        </p:txBody>
      </p:sp>
      <p:pic>
        <p:nvPicPr>
          <p:cNvPr id="11" name="Picture 10" descr="page7image1832">
            <a:extLst>
              <a:ext uri="{FF2B5EF4-FFF2-40B4-BE49-F238E27FC236}">
                <a16:creationId xmlns:a16="http://schemas.microsoft.com/office/drawing/2014/main" id="{7BE39F05-3C0F-4B66-9832-D944CFFC23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330" y="1122470"/>
            <a:ext cx="4202520" cy="1534905"/>
          </a:xfrm>
          <a:prstGeom prst="rect">
            <a:avLst/>
          </a:prstGeom>
          <a:noFill/>
          <a:extLst>
            <a:ext uri="{909E8E84-426E-40DD-AFC4-6F175D3DCCD1}">
              <a14:hiddenFill xmlns:a14="http://schemas.microsoft.com/office/drawing/2010/main">
                <a:solidFill>
                  <a:srgbClr val="FFFFFF"/>
                </a:solidFill>
              </a14:hiddenFill>
            </a:ext>
          </a:extLst>
        </p:spPr>
      </p:pic>
      <p:sp>
        <p:nvSpPr>
          <p:cNvPr id="12" name="Sardine Distribution and Abundance Change">
            <a:extLst>
              <a:ext uri="{FF2B5EF4-FFF2-40B4-BE49-F238E27FC236}">
                <a16:creationId xmlns:a16="http://schemas.microsoft.com/office/drawing/2014/main" id="{1446A428-D2E3-48C9-8861-CEF87EDBA890}"/>
              </a:ext>
            </a:extLst>
          </p:cNvPr>
          <p:cNvSpPr txBox="1"/>
          <p:nvPr/>
        </p:nvSpPr>
        <p:spPr>
          <a:xfrm>
            <a:off x="4675909" y="1327491"/>
            <a:ext cx="3839441" cy="792765"/>
          </a:xfrm>
          <a:prstGeom prst="rect">
            <a:avLst/>
          </a:prstGeom>
          <a:ln w="12700">
            <a:miter lim="400000"/>
          </a:ln>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CA" sz="1600" dirty="0">
                <a:solidFill>
                  <a:schemeClr val="tx1"/>
                </a:solidFill>
              </a:rPr>
              <a:t>SDMs to model  distribution of sardine, anchovy, </a:t>
            </a:r>
            <a:r>
              <a:rPr lang="en-CA" sz="1600" dirty="0"/>
              <a:t>market squid, herring</a:t>
            </a:r>
            <a:r>
              <a:rPr lang="en-CA" sz="1600" dirty="0">
                <a:solidFill>
                  <a:schemeClr val="tx1"/>
                </a:solidFill>
              </a:rPr>
              <a:t> (</a:t>
            </a:r>
            <a:r>
              <a:rPr lang="en-CA" sz="1600" dirty="0">
                <a:solidFill>
                  <a:schemeClr val="tx1"/>
                </a:solidFill>
                <a:hlinkClick r:id="rId5"/>
              </a:rPr>
              <a:t>Muhling et al. 2019</a:t>
            </a:r>
            <a:r>
              <a:rPr lang="en-CA" sz="1600" dirty="0">
                <a:solidFill>
                  <a:schemeClr val="tx1"/>
                </a:solidFill>
              </a:rPr>
              <a:t>, </a:t>
            </a:r>
            <a:r>
              <a:rPr lang="en-CA" sz="1600" dirty="0">
                <a:solidFill>
                  <a:schemeClr val="tx1"/>
                </a:solidFill>
                <a:hlinkClick r:id="rId6"/>
              </a:rPr>
              <a:t>2020</a:t>
            </a:r>
            <a:r>
              <a:rPr lang="en-CA" sz="1600" dirty="0">
                <a:solidFill>
                  <a:schemeClr val="tx1"/>
                </a:solidFill>
              </a:rPr>
              <a:t>, </a:t>
            </a:r>
            <a:r>
              <a:rPr lang="en-CA" sz="1600" dirty="0">
                <a:solidFill>
                  <a:schemeClr val="tx1"/>
                </a:solidFill>
                <a:hlinkClick r:id="rId7"/>
              </a:rPr>
              <a:t>Brodie et al. 2021</a:t>
            </a:r>
            <a:r>
              <a:rPr lang="en-CA" sz="1600" dirty="0">
                <a:solidFill>
                  <a:schemeClr val="tx1"/>
                </a:solidFill>
              </a:rPr>
              <a:t>)</a:t>
            </a:r>
            <a:endParaRPr sz="1600" dirty="0">
              <a:solidFill>
                <a:schemeClr val="tx1"/>
              </a:solidFill>
            </a:endParaRPr>
          </a:p>
        </p:txBody>
      </p:sp>
    </p:spTree>
    <p:extLst>
      <p:ext uri="{BB962C8B-B14F-4D97-AF65-F5344CB8AC3E}">
        <p14:creationId xmlns:p14="http://schemas.microsoft.com/office/powerpoint/2010/main" val="3755863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8B9F2-7802-4660-AD29-C718D0D44B59}"/>
              </a:ext>
            </a:extLst>
          </p:cNvPr>
          <p:cNvSpPr>
            <a:spLocks noGrp="1"/>
          </p:cNvSpPr>
          <p:nvPr>
            <p:ph idx="1"/>
          </p:nvPr>
        </p:nvSpPr>
        <p:spPr>
          <a:xfrm>
            <a:off x="498765" y="1392383"/>
            <a:ext cx="8104908" cy="4779818"/>
          </a:xfrm>
        </p:spPr>
        <p:txBody>
          <a:bodyPr>
            <a:normAutofit fontScale="85000" lnSpcReduction="20000"/>
          </a:bodyPr>
          <a:lstStyle/>
          <a:p>
            <a:pPr>
              <a:lnSpc>
                <a:spcPct val="120000"/>
              </a:lnSpc>
            </a:pPr>
            <a:r>
              <a:rPr lang="en-US" dirty="0">
                <a:ea typeface="Microsoft JhengHei UI" panose="020B0604030504040204" pitchFamily="34" charset="-120"/>
              </a:rPr>
              <a:t>Hierarchical Bayesian Hurdle model</a:t>
            </a:r>
          </a:p>
          <a:p>
            <a:pPr lvl="1">
              <a:lnSpc>
                <a:spcPct val="120000"/>
              </a:lnSpc>
            </a:pPr>
            <a:r>
              <a:rPr lang="en-US" dirty="0">
                <a:ea typeface="Microsoft JhengHei UI" panose="020B0604030504040204" pitchFamily="34" charset="-120"/>
              </a:rPr>
              <a:t>All parameters are random variables (uncertainty)</a:t>
            </a:r>
          </a:p>
          <a:p>
            <a:pPr lvl="1">
              <a:lnSpc>
                <a:spcPct val="120000"/>
              </a:lnSpc>
            </a:pPr>
            <a:r>
              <a:rPr lang="en-US" dirty="0">
                <a:ea typeface="Microsoft JhengHei UI" panose="020B0604030504040204" pitchFamily="34" charset="-120"/>
              </a:rPr>
              <a:t>Multilevel effects (i.e. hierarchical effects by ports/vessel)</a:t>
            </a:r>
          </a:p>
          <a:p>
            <a:pPr lvl="1">
              <a:lnSpc>
                <a:spcPct val="120000"/>
              </a:lnSpc>
            </a:pPr>
            <a:r>
              <a:rPr lang="en-US" dirty="0">
                <a:ea typeface="Microsoft JhengHei UI" panose="020B0604030504040204" pitchFamily="34" charset="-120"/>
              </a:rPr>
              <a:t>Incorporate previous knowledge</a:t>
            </a:r>
          </a:p>
          <a:p>
            <a:pPr lvl="1">
              <a:lnSpc>
                <a:spcPct val="120000"/>
              </a:lnSpc>
            </a:pPr>
            <a:r>
              <a:rPr lang="en-US" dirty="0">
                <a:ea typeface="Microsoft JhengHei UI" panose="020B0604030504040204" pitchFamily="34" charset="-120"/>
              </a:rPr>
              <a:t>Hurdle allows to model the zeros.</a:t>
            </a:r>
          </a:p>
          <a:p>
            <a:pPr>
              <a:lnSpc>
                <a:spcPct val="120000"/>
              </a:lnSpc>
            </a:pPr>
            <a:r>
              <a:rPr lang="en-US" dirty="0">
                <a:ea typeface="Microsoft JhengHei UI" panose="020B0604030504040204" pitchFamily="34" charset="-120"/>
              </a:rPr>
              <a:t>Separate model by species</a:t>
            </a:r>
          </a:p>
          <a:p>
            <a:pPr>
              <a:lnSpc>
                <a:spcPct val="120000"/>
              </a:lnSpc>
            </a:pPr>
            <a:r>
              <a:rPr lang="en-US" dirty="0">
                <a:ea typeface="Microsoft JhengHei UI" panose="020B0604030504040204" pitchFamily="34" charset="-120"/>
              </a:rPr>
              <a:t>Ports were chosen using historical landings.</a:t>
            </a:r>
          </a:p>
          <a:p>
            <a:pPr>
              <a:lnSpc>
                <a:spcPct val="120000"/>
              </a:lnSpc>
            </a:pPr>
            <a:r>
              <a:rPr lang="en-US" dirty="0">
                <a:ea typeface="Microsoft JhengHei UI" panose="020B0604030504040204" pitchFamily="34" charset="-120"/>
              </a:rPr>
              <a:t>SDMs outputs: Projection and interactions.</a:t>
            </a:r>
          </a:p>
          <a:p>
            <a:pPr lvl="1">
              <a:lnSpc>
                <a:spcPct val="120000"/>
              </a:lnSpc>
            </a:pPr>
            <a:r>
              <a:rPr lang="en-US" dirty="0"/>
              <a:t>Important to include dynamic SDMs of all species </a:t>
            </a:r>
          </a:p>
          <a:p>
            <a:pPr lvl="1">
              <a:lnSpc>
                <a:spcPct val="120000"/>
              </a:lnSpc>
            </a:pPr>
            <a:r>
              <a:rPr lang="en-US" dirty="0">
                <a:solidFill>
                  <a:schemeClr val="accent1"/>
                </a:solidFill>
                <a:ea typeface="Microsoft JhengHei UI" panose="020B0604030504040204" pitchFamily="34" charset="-120"/>
                <a:hlinkClick r:id="rId3">
                  <a:extLst>
                    <a:ext uri="{A12FA001-AC4F-418D-AE19-62706E023703}">
                      <ahyp:hlinkClr xmlns:ahyp="http://schemas.microsoft.com/office/drawing/2018/hyperlinkcolor" val="tx"/>
                    </a:ext>
                  </a:extLst>
                </a:hlinkClick>
              </a:rPr>
              <a:t>Smith et al. (2020) </a:t>
            </a:r>
            <a:r>
              <a:rPr lang="en-US" dirty="0"/>
              <a:t>did not project future changes in squid/anchovy abundance.</a:t>
            </a:r>
            <a:endParaRPr lang="en-US" dirty="0">
              <a:ea typeface="Microsoft JhengHei UI" panose="020B0604030504040204" pitchFamily="34" charset="-120"/>
            </a:endParaRPr>
          </a:p>
          <a:p>
            <a:pPr lvl="1">
              <a:lnSpc>
                <a:spcPct val="120000"/>
              </a:lnSpc>
            </a:pPr>
            <a:endParaRPr lang="en-US" b="1" dirty="0">
              <a:ea typeface="Microsoft JhengHei UI" panose="020B0604030504040204" pitchFamily="34" charset="-120"/>
            </a:endParaRPr>
          </a:p>
          <a:p>
            <a:pPr marL="0" indent="0">
              <a:lnSpc>
                <a:spcPct val="120000"/>
              </a:lnSpc>
              <a:buNone/>
            </a:pPr>
            <a:endParaRPr lang="en-US" b="1" dirty="0">
              <a:ea typeface="Microsoft JhengHei UI" panose="020B0604030504040204" pitchFamily="34" charset="-120"/>
            </a:endParaRPr>
          </a:p>
          <a:p>
            <a:pPr lvl="1"/>
            <a:endParaRPr lang="en-US" dirty="0">
              <a:ea typeface="Microsoft JhengHei UI" panose="020B0604030504040204" pitchFamily="34" charset="-120"/>
            </a:endParaRPr>
          </a:p>
        </p:txBody>
      </p:sp>
      <p:sp>
        <p:nvSpPr>
          <p:cNvPr id="4" name="Title 1">
            <a:extLst>
              <a:ext uri="{FF2B5EF4-FFF2-40B4-BE49-F238E27FC236}">
                <a16:creationId xmlns:a16="http://schemas.microsoft.com/office/drawing/2014/main" id="{3FBCC271-54BC-4357-BEF3-B86B9F0FC7E1}"/>
              </a:ext>
            </a:extLst>
          </p:cNvPr>
          <p:cNvSpPr txBox="1">
            <a:spLocks/>
          </p:cNvSpPr>
          <p:nvPr/>
        </p:nvSpPr>
        <p:spPr>
          <a:xfrm>
            <a:off x="0" y="1"/>
            <a:ext cx="9144000" cy="923278"/>
          </a:xfrm>
          <a:prstGeom prst="rect">
            <a:avLst/>
          </a:prstGeom>
          <a:solidFill>
            <a:srgbClr val="003C6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mn-lt"/>
              </a:rPr>
              <a:t>  Landing model</a:t>
            </a:r>
          </a:p>
        </p:txBody>
      </p:sp>
      <p:sp>
        <p:nvSpPr>
          <p:cNvPr id="6" name="Slide Number Placeholder 5">
            <a:extLst>
              <a:ext uri="{FF2B5EF4-FFF2-40B4-BE49-F238E27FC236}">
                <a16:creationId xmlns:a16="http://schemas.microsoft.com/office/drawing/2014/main" id="{3FF8A7BB-CD8D-4671-9B06-BB2433C09E7F}"/>
              </a:ext>
            </a:extLst>
          </p:cNvPr>
          <p:cNvSpPr>
            <a:spLocks noGrp="1"/>
          </p:cNvSpPr>
          <p:nvPr>
            <p:ph type="sldNum" sz="quarter" idx="12"/>
          </p:nvPr>
        </p:nvSpPr>
        <p:spPr/>
        <p:txBody>
          <a:bodyPr/>
          <a:lstStyle/>
          <a:p>
            <a:fld id="{6FD4AA8C-2C0B-45F2-84FF-CF2E58E014B2}" type="slidenum">
              <a:rPr lang="en-US" smtClean="0"/>
              <a:t>15</a:t>
            </a:fld>
            <a:endParaRPr lang="en-US"/>
          </a:p>
        </p:txBody>
      </p:sp>
    </p:spTree>
    <p:extLst>
      <p:ext uri="{BB962C8B-B14F-4D97-AF65-F5344CB8AC3E}">
        <p14:creationId xmlns:p14="http://schemas.microsoft.com/office/powerpoint/2010/main" val="2258984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78B9F2-7802-4660-AD29-C718D0D44B59}"/>
                  </a:ext>
                </a:extLst>
              </p:cNvPr>
              <p:cNvSpPr>
                <a:spLocks noGrp="1"/>
              </p:cNvSpPr>
              <p:nvPr>
                <p:ph idx="1"/>
              </p:nvPr>
            </p:nvSpPr>
            <p:spPr>
              <a:xfrm>
                <a:off x="358713" y="1091046"/>
                <a:ext cx="8156638" cy="5538354"/>
              </a:xfrm>
            </p:spPr>
            <p:txBody>
              <a:bodyPr>
                <a:normAutofit fontScale="92500" lnSpcReduction="20000"/>
              </a:bodyPr>
              <a:lstStyle/>
              <a:p>
                <a:pPr>
                  <a:lnSpc>
                    <a:spcPct val="120000"/>
                  </a:lnSpc>
                </a:pPr>
                <a:r>
                  <a:rPr lang="en-US" sz="2600" dirty="0">
                    <a:ea typeface="Microsoft JhengHei UI" panose="020B0604030504040204" pitchFamily="34" charset="-120"/>
                  </a:rPr>
                  <a:t>In general, our Hierarchical Bayesian Hurdle works as follows:</a:t>
                </a:r>
              </a:p>
              <a:p>
                <a:pPr marL="914400" lvl="1" indent="-457200">
                  <a:lnSpc>
                    <a:spcPct val="120000"/>
                  </a:lnSpc>
                  <a:buFont typeface="+mj-lt"/>
                  <a:buAutoNum type="arabicPeriod"/>
                </a:pPr>
                <a:r>
                  <a:rPr lang="en-US" dirty="0">
                    <a:ea typeface="Microsoft JhengHei UI" panose="020B0604030504040204" pitchFamily="34" charset="-120"/>
                  </a:rPr>
                  <a:t>Include a hurdle part. </a:t>
                </a:r>
              </a:p>
              <a:p>
                <a:pPr marL="1371600" lvl="2" indent="-457200">
                  <a:lnSpc>
                    <a:spcPct val="120000"/>
                  </a:lnSpc>
                  <a:buFont typeface="+mj-lt"/>
                  <a:buAutoNum type="alphaLcPeriod"/>
                </a:pPr>
                <a:r>
                  <a:rPr lang="en-US" dirty="0">
                    <a:ea typeface="Microsoft JhengHei UI" panose="020B0604030504040204" pitchFamily="34" charset="-120"/>
                  </a:rPr>
                  <a:t>If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𝑡</m:t>
                        </m:r>
                      </m:sub>
                    </m:sSub>
                    <m:r>
                      <a:rPr lang="en-US" b="0" i="1" dirty="0" smtClean="0">
                        <a:latin typeface="Cambria Math" panose="02040503050406030204" pitchFamily="18" charset="0"/>
                      </a:rPr>
                      <m:t>=0</m:t>
                    </m:r>
                  </m:oMath>
                </a14:m>
                <a:r>
                  <a:rPr lang="en-US" dirty="0">
                    <a:ea typeface="Microsoft JhengHei UI" panose="020B0604030504040204" pitchFamily="34" charset="-120"/>
                  </a:rPr>
                  <a:t>, then the probability density function is </a:t>
                </a:r>
                <a14:m>
                  <m:oMath xmlns:m="http://schemas.openxmlformats.org/officeDocument/2006/math">
                    <m:sSub>
                      <m:sSubPr>
                        <m:ctrlPr>
                          <a:rPr lang="en-US" i="1" dirty="0" smtClean="0">
                            <a:latin typeface="Cambria Math" panose="02040503050406030204" pitchFamily="18" charset="0"/>
                            <a:ea typeface="Microsoft JhengHei UI" panose="020B0604030504040204" pitchFamily="34" charset="-120"/>
                          </a:rPr>
                        </m:ctrlPr>
                      </m:sSubPr>
                      <m:e>
                        <m:r>
                          <a:rPr lang="en-US" i="1" dirty="0" smtClean="0">
                            <a:latin typeface="Cambria Math" panose="02040503050406030204" pitchFamily="18" charset="0"/>
                            <a:ea typeface="Microsoft JhengHei UI" panose="020B0604030504040204" pitchFamily="34" charset="-120"/>
                          </a:rPr>
                          <m:t>𝑝</m:t>
                        </m:r>
                      </m:e>
                      <m:sub>
                        <m:r>
                          <a:rPr lang="en-US" i="1" dirty="0" smtClean="0">
                            <a:latin typeface="Cambria Math" panose="02040503050406030204" pitchFamily="18" charset="0"/>
                            <a:ea typeface="Microsoft JhengHei UI" panose="020B0604030504040204" pitchFamily="34" charset="-120"/>
                          </a:rPr>
                          <m:t>𝑖</m:t>
                        </m:r>
                        <m:r>
                          <a:rPr lang="en-US" b="0" i="1" dirty="0" smtClean="0">
                            <a:latin typeface="Cambria Math" panose="02040503050406030204" pitchFamily="18" charset="0"/>
                            <a:ea typeface="Microsoft JhengHei UI" panose="020B0604030504040204" pitchFamily="34" charset="-120"/>
                          </a:rPr>
                          <m:t>,</m:t>
                        </m:r>
                        <m:r>
                          <a:rPr lang="en-US" b="0" i="1" dirty="0" smtClean="0">
                            <a:latin typeface="Cambria Math" panose="02040503050406030204" pitchFamily="18" charset="0"/>
                            <a:ea typeface="Microsoft JhengHei UI" panose="020B0604030504040204" pitchFamily="34" charset="-120"/>
                          </a:rPr>
                          <m:t>𝑡</m:t>
                        </m:r>
                      </m:sub>
                    </m:sSub>
                  </m:oMath>
                </a14:m>
                <a:r>
                  <a:rPr lang="en-US" dirty="0">
                    <a:ea typeface="Microsoft JhengHei UI" panose="020B0604030504040204" pitchFamily="34" charset="-120"/>
                  </a:rPr>
                  <a:t>, the probability to observe a zero, where </a:t>
                </a:r>
                <a14:m>
                  <m:oMath xmlns:m="http://schemas.openxmlformats.org/officeDocument/2006/math">
                    <m:r>
                      <m:rPr>
                        <m:nor/>
                      </m:rPr>
                      <a:rPr lang="en-US">
                        <a:ea typeface="Microsoft JhengHei UI" panose="020B0604030504040204" pitchFamily="34" charset="-120"/>
                      </a:rPr>
                      <m:t>logit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𝑖𝑡</m:t>
                            </m:r>
                          </m:sub>
                        </m:sSub>
                      </m:e>
                    </m:d>
                    <m:r>
                      <a:rPr lang="en-US" i="1">
                        <a:latin typeface="Cambria Math" panose="02040503050406030204" pitchFamily="18" charset="0"/>
                      </a:rPr>
                      <m:t>=</m:t>
                    </m:r>
                    <m:r>
                      <a:rPr lang="en-US" b="1" i="1">
                        <a:latin typeface="Cambria Math" panose="02040503050406030204" pitchFamily="18" charset="0"/>
                      </a:rPr>
                      <m:t>𝑿</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sub>
                    </m:sSub>
                  </m:oMath>
                </a14:m>
                <a:r>
                  <a:rPr lang="en-US" dirty="0">
                    <a:ea typeface="Microsoft JhengHei UI" panose="020B0604030504040204" pitchFamily="34" charset="-120"/>
                  </a:rPr>
                  <a:t> and 𝑿 is a vector of explanatory variables.</a:t>
                </a:r>
              </a:p>
              <a:p>
                <a:pPr marL="1371600" lvl="2" indent="-457200">
                  <a:lnSpc>
                    <a:spcPct val="120000"/>
                  </a:lnSpc>
                  <a:buFont typeface="+mj-lt"/>
                  <a:buAutoNum type="alphaLcPeriod"/>
                </a:pPr>
                <a:r>
                  <a:rPr lang="en-US" dirty="0">
                    <a:ea typeface="Microsoft JhengHei UI" panose="020B0604030504040204" pitchFamily="34" charset="-120"/>
                  </a:rPr>
                  <a:t>If </a:t>
                </a:r>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𝑡</m:t>
                        </m:r>
                      </m:sub>
                    </m:sSub>
                    <m:r>
                      <a:rPr lang="en-US" b="0" i="1" dirty="0" smtClean="0">
                        <a:latin typeface="Cambria Math" panose="02040503050406030204" pitchFamily="18" charset="0"/>
                      </a:rPr>
                      <m:t>&gt;0</m:t>
                    </m:r>
                  </m:oMath>
                </a14:m>
                <a:r>
                  <a:rPr lang="en-US" dirty="0">
                    <a:ea typeface="Microsoft JhengHei UI" panose="020B0604030504040204" pitchFamily="34" charset="-120"/>
                  </a:rPr>
                  <a:t>, then the probability density function is </a:t>
                </a:r>
              </a:p>
              <a:p>
                <a:pPr marL="914400" lvl="2" indent="0">
                  <a:lnSpc>
                    <a:spcPct val="120000"/>
                  </a:lnSpc>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sub>
                          </m:sSub>
                        </m:e>
                      </m:d>
                      <m:r>
                        <a:rPr lang="en-US" i="1">
                          <a:latin typeface="Cambria Math" panose="02040503050406030204" pitchFamily="18" charset="0"/>
                        </a:rPr>
                        <m:t> </m:t>
                      </m:r>
                      <m:r>
                        <m:rPr>
                          <m:nor/>
                        </m:rPr>
                        <a:rPr lang="en-US">
                          <a:ea typeface="Microsoft JhengHei UI" panose="020B0604030504040204" pitchFamily="34" charset="-120"/>
                        </a:rPr>
                        <m:t>gamma</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𝑖𝑡</m:t>
                              </m:r>
                            </m:sub>
                          </m:sSub>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𝑖𝑡</m:t>
                                  </m:r>
                                </m:sub>
                                <m:sup>
                                  <m:r>
                                    <a:rPr lang="en-US" i="1">
                                      <a:latin typeface="Cambria Math" panose="02040503050406030204" pitchFamily="18" charset="0"/>
                                      <a:ea typeface="Cambria Math" panose="02040503050406030204" pitchFamily="18" charset="0"/>
                                    </a:rPr>
                                    <m:t>2</m:t>
                                  </m:r>
                                </m:sup>
                              </m:sSubSup>
                            </m:num>
                            <m:den>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𝑖𝑡</m:t>
                                  </m:r>
                                </m:sub>
                              </m:sSub>
                            </m:num>
                            <m:den>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den>
                          </m:f>
                        </m:e>
                      </m:d>
                    </m:oMath>
                  </m:oMathPara>
                </a14:m>
                <a:endParaRPr lang="en-US" dirty="0">
                  <a:ea typeface="Microsoft JhengHei UI" panose="020B0604030504040204" pitchFamily="34" charset="-120"/>
                </a:endParaRPr>
              </a:p>
              <a:p>
                <a:pPr marL="914400" lvl="2" indent="0">
                  <a:lnSpc>
                    <a:spcPct val="120000"/>
                  </a:lnSpc>
                  <a:buNone/>
                </a:pPr>
                <a:r>
                  <a:rPr lang="en-US" dirty="0">
                    <a:ea typeface="Microsoft JhengHei UI" panose="020B0604030504040204" pitchFamily="34" charset="-120"/>
                  </a:rPr>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𝑖𝑡</m:t>
                        </m:r>
                      </m:sub>
                    </m:sSub>
                    <m:r>
                      <a:rPr lang="en-US" i="1">
                        <a:latin typeface="Cambria Math" panose="02040503050406030204" pitchFamily="18" charset="0"/>
                      </a:rPr>
                      <m:t>=</m:t>
                    </m:r>
                    <m:r>
                      <a:rPr lang="en-US" b="1" i="1">
                        <a:latin typeface="Cambria Math" panose="02040503050406030204" pitchFamily="18" charset="0"/>
                      </a:rPr>
                      <m:t>𝑿</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oMath>
                </a14:m>
                <a:r>
                  <a:rPr lang="en-US" dirty="0">
                    <a:ea typeface="Microsoft JhengHei UI" panose="020B0604030504040204" pitchFamily="34" charset="-120"/>
                  </a:rPr>
                  <a:t>.</a:t>
                </a:r>
              </a:p>
              <a:p>
                <a:pPr marL="914400" lvl="1" indent="-457200">
                  <a:lnSpc>
                    <a:spcPct val="120000"/>
                  </a:lnSpc>
                  <a:buFont typeface="+mj-lt"/>
                  <a:buAutoNum type="arabicPeriod"/>
                </a:pPr>
                <a:r>
                  <a:rPr lang="en-US" dirty="0">
                    <a:ea typeface="Microsoft JhengHei UI" panose="020B0604030504040204" pitchFamily="34" charset="-120"/>
                  </a:rPr>
                  <a:t>Multilevel effects: </a:t>
                </a:r>
              </a:p>
              <a:p>
                <a:pPr lvl="2">
                  <a:lnSpc>
                    <a:spcPct val="120000"/>
                  </a:lnSpc>
                </a:pPr>
                <a:r>
                  <a:rPr lang="en-US" dirty="0">
                    <a:ea typeface="Microsoft JhengHei UI" panose="020B0604030504040204" pitchFamily="34" charset="-120"/>
                  </a:rPr>
                  <a:t>Parameters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oMath>
                </a14:m>
                <a:r>
                  <a:rPr lang="en-US" dirty="0">
                    <a:ea typeface="Microsoft JhengHei UI" panose="020B0604030504040204" pitchFamily="34" charset="-120"/>
                  </a:rPr>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sub>
                    </m:sSub>
                  </m:oMath>
                </a14:m>
                <a:r>
                  <a:rPr lang="en-US" dirty="0">
                    <a:ea typeface="Microsoft JhengHei UI" panose="020B0604030504040204" pitchFamily="34" charset="-120"/>
                  </a:rPr>
                  <a:t> are coefficients estimated at the port level. </a:t>
                </a:r>
              </a:p>
              <a:p>
                <a:pPr marL="914400" lvl="1" indent="-457200">
                  <a:lnSpc>
                    <a:spcPct val="120000"/>
                  </a:lnSpc>
                  <a:buFont typeface="+mj-lt"/>
                  <a:buAutoNum type="arabicPeriod"/>
                </a:pPr>
                <a:r>
                  <a:rPr lang="en-US" dirty="0">
                    <a:ea typeface="Microsoft JhengHei UI" panose="020B0604030504040204" pitchFamily="34" charset="-120"/>
                  </a:rPr>
                  <a:t>Bayesian part: </a:t>
                </a:r>
              </a:p>
              <a:p>
                <a:pPr lvl="2">
                  <a:lnSpc>
                    <a:spcPct val="120000"/>
                  </a:lnSpc>
                </a:pPr>
                <a:r>
                  <a:rPr lang="en-US" dirty="0">
                    <a:ea typeface="Microsoft JhengHei UI" panose="020B0604030504040204" pitchFamily="34" charset="-120"/>
                  </a:rPr>
                  <a:t>I can include priors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oMath>
                </a14:m>
                <a:r>
                  <a:rPr lang="en-US" dirty="0">
                    <a:ea typeface="Microsoft JhengHei UI" panose="020B0604030504040204" pitchFamily="34" charset="-120"/>
                  </a:rPr>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sub>
                    </m:sSub>
                  </m:oMath>
                </a14:m>
                <a:r>
                  <a:rPr lang="en-US" dirty="0">
                    <a:ea typeface="Microsoft JhengHei UI" panose="020B0604030504040204" pitchFamily="34" charset="-120"/>
                  </a:rPr>
                  <a:t>. </a:t>
                </a:r>
              </a:p>
            </p:txBody>
          </p:sp>
        </mc:Choice>
        <mc:Fallback xmlns="">
          <p:sp>
            <p:nvSpPr>
              <p:cNvPr id="3" name="Content Placeholder 2">
                <a:extLst>
                  <a:ext uri="{FF2B5EF4-FFF2-40B4-BE49-F238E27FC236}">
                    <a16:creationId xmlns:a16="http://schemas.microsoft.com/office/drawing/2014/main" id="{6778B9F2-7802-4660-AD29-C718D0D44B59}"/>
                  </a:ext>
                </a:extLst>
              </p:cNvPr>
              <p:cNvSpPr>
                <a:spLocks noGrp="1" noRot="1" noChangeAspect="1" noMove="1" noResize="1" noEditPoints="1" noAdjustHandles="1" noChangeArrowheads="1" noChangeShapeType="1" noTextEdit="1"/>
              </p:cNvSpPr>
              <p:nvPr>
                <p:ph idx="1"/>
              </p:nvPr>
            </p:nvSpPr>
            <p:spPr>
              <a:xfrm>
                <a:off x="358713" y="1091046"/>
                <a:ext cx="8156638" cy="5538354"/>
              </a:xfrm>
              <a:blipFill>
                <a:blip r:embed="rId3"/>
                <a:stretch>
                  <a:fillRect l="-1046" t="-880" r="-1121"/>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3FBCC271-54BC-4357-BEF3-B86B9F0FC7E1}"/>
              </a:ext>
            </a:extLst>
          </p:cNvPr>
          <p:cNvSpPr txBox="1">
            <a:spLocks/>
          </p:cNvSpPr>
          <p:nvPr/>
        </p:nvSpPr>
        <p:spPr>
          <a:xfrm>
            <a:off x="0" y="1"/>
            <a:ext cx="9144000" cy="923278"/>
          </a:xfrm>
          <a:prstGeom prst="rect">
            <a:avLst/>
          </a:prstGeom>
          <a:solidFill>
            <a:srgbClr val="003C6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mn-lt"/>
              </a:rPr>
              <a:t>  Methodology</a:t>
            </a:r>
          </a:p>
        </p:txBody>
      </p:sp>
      <p:sp>
        <p:nvSpPr>
          <p:cNvPr id="6" name="Slide Number Placeholder 5">
            <a:extLst>
              <a:ext uri="{FF2B5EF4-FFF2-40B4-BE49-F238E27FC236}">
                <a16:creationId xmlns:a16="http://schemas.microsoft.com/office/drawing/2014/main" id="{0A12A26F-74CD-47C5-ABF7-A497421D40BD}"/>
              </a:ext>
            </a:extLst>
          </p:cNvPr>
          <p:cNvSpPr>
            <a:spLocks noGrp="1"/>
          </p:cNvSpPr>
          <p:nvPr>
            <p:ph type="sldNum" sz="quarter" idx="12"/>
          </p:nvPr>
        </p:nvSpPr>
        <p:spPr/>
        <p:txBody>
          <a:bodyPr/>
          <a:lstStyle/>
          <a:p>
            <a:fld id="{6FD4AA8C-2C0B-45F2-84FF-CF2E58E014B2}" type="slidenum">
              <a:rPr lang="en-US" smtClean="0"/>
              <a:t>16</a:t>
            </a:fld>
            <a:endParaRPr lang="en-US"/>
          </a:p>
        </p:txBody>
      </p:sp>
    </p:spTree>
    <p:extLst>
      <p:ext uri="{BB962C8B-B14F-4D97-AF65-F5344CB8AC3E}">
        <p14:creationId xmlns:p14="http://schemas.microsoft.com/office/powerpoint/2010/main" val="3450566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572BCE-AC69-45F2-BD84-E23A3D775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4185" y="1310771"/>
            <a:ext cx="5267530" cy="5267530"/>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778B9F2-7802-4660-AD29-C718D0D44B59}"/>
                  </a:ext>
                </a:extLst>
              </p:cNvPr>
              <p:cNvSpPr>
                <a:spLocks noGrp="1"/>
              </p:cNvSpPr>
              <p:nvPr>
                <p:ph idx="1"/>
              </p:nvPr>
            </p:nvSpPr>
            <p:spPr>
              <a:xfrm>
                <a:off x="358713" y="1257454"/>
                <a:ext cx="4255960" cy="5374165"/>
              </a:xfrm>
            </p:spPr>
            <p:txBody>
              <a:bodyPr>
                <a:normAutofit lnSpcReduction="10000"/>
              </a:bodyPr>
              <a:lstStyle/>
              <a:p>
                <a:pPr>
                  <a:lnSpc>
                    <a:spcPct val="100000"/>
                  </a:lnSpc>
                </a:pPr>
                <a:r>
                  <a:rPr lang="en-US" sz="1800" dirty="0">
                    <a:ea typeface="Microsoft JhengHei UI" panose="020B0604030504040204" pitchFamily="34" charset="-120"/>
                  </a:rPr>
                  <a:t>Specifically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𝜇</m:t>
                        </m:r>
                      </m:e>
                      <m:sub>
                        <m:r>
                          <a:rPr lang="en-US" sz="1800" i="1" dirty="0">
                            <a:latin typeface="Cambria Math" panose="02040503050406030204" pitchFamily="18" charset="0"/>
                          </a:rPr>
                          <m:t>𝑖𝑡</m:t>
                        </m:r>
                      </m:sub>
                    </m:sSub>
                  </m:oMath>
                </a14:m>
                <a:r>
                  <a:rPr lang="en-US" sz="1800" dirty="0">
                    <a:ea typeface="Microsoft JhengHei UI" panose="020B0604030504040204" pitchFamily="34" charset="-120"/>
                  </a:rPr>
                  <a:t> is defined as the following: </a:t>
                </a:r>
              </a:p>
              <a:p>
                <a:pPr marL="0" indent="0" algn="ctr">
                  <a:lnSpc>
                    <a:spcPct val="10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𝜇</m:t>
                          </m:r>
                        </m:e>
                        <m:sub>
                          <m:r>
                            <a:rPr lang="en-US" sz="1800" i="1" dirty="0">
                              <a:latin typeface="Cambria Math" panose="02040503050406030204" pitchFamily="18" charset="0"/>
                            </a:rPr>
                            <m:t>𝑖𝑡</m:t>
                          </m:r>
                        </m:sub>
                      </m:sSub>
                      <m:r>
                        <a:rPr lang="en-US" sz="1800" b="0" i="1" dirty="0">
                          <a:latin typeface="Cambria Math" panose="02040503050406030204" pitchFamily="18" charset="0"/>
                        </a:rPr>
                        <m:t>=</m:t>
                      </m:r>
                      <m:sSubSup>
                        <m:sSubSupPr>
                          <m:ctrlPr>
                            <a:rPr lang="en-US" sz="1800" i="1" dirty="0">
                              <a:latin typeface="Cambria Math" panose="02040503050406030204" pitchFamily="18" charset="0"/>
                            </a:rPr>
                          </m:ctrlPr>
                        </m:sSubSupPr>
                        <m:e>
                          <m:r>
                            <a:rPr lang="en-US" sz="1800" b="0" i="1" dirty="0">
                              <a:latin typeface="Cambria Math" panose="02040503050406030204" pitchFamily="18" charset="0"/>
                            </a:rPr>
                            <m:t>𝛽</m:t>
                          </m:r>
                        </m:e>
                        <m:sub>
                          <m:r>
                            <a:rPr lang="en-US" sz="1800" b="0" i="1" dirty="0">
                              <a:latin typeface="Cambria Math" panose="02040503050406030204" pitchFamily="18" charset="0"/>
                            </a:rPr>
                            <m:t>𝑖</m:t>
                          </m:r>
                        </m:sub>
                        <m:sup>
                          <m:r>
                            <a:rPr lang="en-US" sz="1800" i="1" dirty="0">
                              <a:latin typeface="Cambria Math" panose="02040503050406030204" pitchFamily="18" charset="0"/>
                            </a:rPr>
                            <m:t>0</m:t>
                          </m:r>
                        </m:sup>
                      </m:sSubSup>
                      <m:r>
                        <a:rPr lang="en-US" sz="1800" i="1" dirty="0">
                          <a:latin typeface="Cambria Math" panose="02040503050406030204" pitchFamily="18" charset="0"/>
                        </a:rPr>
                        <m:t>+</m:t>
                      </m:r>
                      <m:sSubSup>
                        <m:sSubSupPr>
                          <m:ctrlPr>
                            <a:rPr lang="en-US" sz="1800" i="1" dirty="0">
                              <a:latin typeface="Cambria Math" panose="02040503050406030204" pitchFamily="18" charset="0"/>
                            </a:rPr>
                          </m:ctrlPr>
                        </m:sSubSupPr>
                        <m:e>
                          <m:r>
                            <a:rPr lang="en-US" sz="1800" i="1" dirty="0">
                              <a:latin typeface="Cambria Math" panose="02040503050406030204" pitchFamily="18" charset="0"/>
                            </a:rPr>
                            <m:t>𝛽</m:t>
                          </m:r>
                        </m:e>
                        <m:sub>
                          <m:r>
                            <a:rPr lang="en-US" sz="1800" i="1" dirty="0">
                              <a:latin typeface="Cambria Math" panose="02040503050406030204" pitchFamily="18" charset="0"/>
                            </a:rPr>
                            <m:t>𝑖</m:t>
                          </m:r>
                        </m:sub>
                        <m:sup>
                          <m:r>
                            <a:rPr lang="en-US" sz="1800" b="0" i="1" dirty="0">
                              <a:latin typeface="Cambria Math" panose="02040503050406030204" pitchFamily="18" charset="0"/>
                            </a:rPr>
                            <m:t>1</m:t>
                          </m:r>
                        </m:sup>
                      </m:sSubSup>
                      <m:sSub>
                        <m:sSubPr>
                          <m:ctrlPr>
                            <a:rPr lang="en-US" sz="1800" i="1" dirty="0" err="1">
                              <a:latin typeface="Cambria Math" panose="02040503050406030204" pitchFamily="18" charset="0"/>
                            </a:rPr>
                          </m:ctrlPr>
                        </m:sSubPr>
                        <m:e>
                          <m:func>
                            <m:funcPr>
                              <m:ctrlPr>
                                <a:rPr lang="en-US" sz="1800" i="1" dirty="0" err="1">
                                  <a:latin typeface="Cambria Math" panose="02040503050406030204" pitchFamily="18" charset="0"/>
                                </a:rPr>
                              </m:ctrlPr>
                            </m:funcPr>
                            <m:fName>
                              <m:r>
                                <m:rPr>
                                  <m:sty m:val="p"/>
                                </m:rPr>
                                <a:rPr lang="en-US" sz="1800" i="0" dirty="0" err="1">
                                  <a:latin typeface="Cambria Math" panose="02040503050406030204" pitchFamily="18" charset="0"/>
                                </a:rPr>
                                <m:t>Pr</m:t>
                              </m:r>
                            </m:fName>
                            <m:e>
                              <m:d>
                                <m:dPr>
                                  <m:ctrlPr>
                                    <a:rPr lang="en-US" sz="1800" i="1" dirty="0" err="1">
                                      <a:latin typeface="Cambria Math" panose="02040503050406030204" pitchFamily="18" charset="0"/>
                                    </a:rPr>
                                  </m:ctrlPr>
                                </m:dPr>
                                <m:e>
                                  <m:r>
                                    <a:rPr lang="en-US" sz="1800" i="1" dirty="0" err="1">
                                      <a:latin typeface="Cambria Math" panose="02040503050406030204" pitchFamily="18" charset="0"/>
                                    </a:rPr>
                                    <m:t>𝑃𝑟𝑒</m:t>
                                  </m:r>
                                  <m:r>
                                    <a:rPr lang="en-US" sz="1800" b="0" i="1" dirty="0">
                                      <a:latin typeface="Cambria Math" panose="02040503050406030204" pitchFamily="18" charset="0"/>
                                    </a:rPr>
                                    <m:t>𝑠</m:t>
                                  </m:r>
                                  <m:r>
                                    <a:rPr lang="en-US" sz="1800" i="1" dirty="0" err="1">
                                      <a:latin typeface="Cambria Math" panose="02040503050406030204" pitchFamily="18" charset="0"/>
                                    </a:rPr>
                                    <m:t>.</m:t>
                                  </m:r>
                                  <m:r>
                                    <a:rPr lang="en-US" sz="1800" i="1" dirty="0" err="1">
                                      <a:latin typeface="Cambria Math" panose="02040503050406030204" pitchFamily="18" charset="0"/>
                                    </a:rPr>
                                    <m:t>𝑃𝑆𝐷𝑁</m:t>
                                  </m:r>
                                </m:e>
                              </m:d>
                            </m:e>
                          </m:func>
                        </m:e>
                        <m:sub>
                          <m:r>
                            <a:rPr lang="en-US" sz="1800" i="1" dirty="0">
                              <a:latin typeface="Cambria Math" panose="02040503050406030204" pitchFamily="18" charset="0"/>
                            </a:rPr>
                            <m:t>𝑖𝑡</m:t>
                          </m:r>
                        </m:sub>
                      </m:sSub>
                      <m:r>
                        <a:rPr lang="en-US" sz="1800" b="0" i="1" dirty="0">
                          <a:latin typeface="Cambria Math" panose="02040503050406030204" pitchFamily="18" charset="0"/>
                        </a:rPr>
                        <m:t>+</m:t>
                      </m:r>
                      <m:sSubSup>
                        <m:sSubSupPr>
                          <m:ctrlPr>
                            <a:rPr lang="en-US" sz="1800" i="1" dirty="0">
                              <a:latin typeface="Cambria Math" panose="02040503050406030204" pitchFamily="18" charset="0"/>
                            </a:rPr>
                          </m:ctrlPr>
                        </m:sSubSupPr>
                        <m:e>
                          <m:r>
                            <a:rPr lang="en-US" sz="1800" i="1" dirty="0">
                              <a:latin typeface="Cambria Math" panose="02040503050406030204" pitchFamily="18" charset="0"/>
                            </a:rPr>
                            <m:t>𝛽</m:t>
                          </m:r>
                        </m:e>
                        <m:sub>
                          <m:r>
                            <a:rPr lang="en-US" sz="1800" i="1" dirty="0">
                              <a:latin typeface="Cambria Math" panose="02040503050406030204" pitchFamily="18" charset="0"/>
                            </a:rPr>
                            <m:t>𝑖</m:t>
                          </m:r>
                        </m:sub>
                        <m:sup>
                          <m:r>
                            <a:rPr lang="en-US" sz="1800" b="0" i="1" dirty="0">
                              <a:latin typeface="Cambria Math" panose="02040503050406030204" pitchFamily="18" charset="0"/>
                            </a:rPr>
                            <m:t>2</m:t>
                          </m:r>
                        </m:sup>
                      </m:sSubSup>
                      <m:sSub>
                        <m:sSubPr>
                          <m:ctrlPr>
                            <a:rPr lang="en-US" sz="1800" b="0" i="1" dirty="0">
                              <a:latin typeface="Cambria Math" panose="02040503050406030204" pitchFamily="18" charset="0"/>
                            </a:rPr>
                          </m:ctrlPr>
                        </m:sSubPr>
                        <m:e>
                          <m:func>
                            <m:funcPr>
                              <m:ctrlPr>
                                <a:rPr lang="en-US" sz="1800" i="1" dirty="0" err="1">
                                  <a:latin typeface="Cambria Math" panose="02040503050406030204" pitchFamily="18" charset="0"/>
                                </a:rPr>
                              </m:ctrlPr>
                            </m:funcPr>
                            <m:fName>
                              <m:r>
                                <m:rPr>
                                  <m:sty m:val="p"/>
                                </m:rPr>
                                <a:rPr lang="en-US" sz="1800" i="0" dirty="0" err="1">
                                  <a:latin typeface="Cambria Math" panose="02040503050406030204" pitchFamily="18" charset="0"/>
                                </a:rPr>
                                <m:t>Pr</m:t>
                              </m:r>
                            </m:fName>
                            <m:e>
                              <m:d>
                                <m:dPr>
                                  <m:ctrlPr>
                                    <a:rPr lang="en-US" sz="1800" i="1" dirty="0" err="1">
                                      <a:latin typeface="Cambria Math" panose="02040503050406030204" pitchFamily="18" charset="0"/>
                                    </a:rPr>
                                  </m:ctrlPr>
                                </m:dPr>
                                <m:e>
                                  <m:r>
                                    <a:rPr lang="en-US" sz="1800" i="1" dirty="0" err="1">
                                      <a:latin typeface="Cambria Math" panose="02040503050406030204" pitchFamily="18" charset="0"/>
                                    </a:rPr>
                                    <m:t>𝑃𝑟𝑒</m:t>
                                  </m:r>
                                  <m:r>
                                    <a:rPr lang="en-US" sz="1800" b="0" i="1" dirty="0">
                                      <a:latin typeface="Cambria Math" panose="02040503050406030204" pitchFamily="18" charset="0"/>
                                    </a:rPr>
                                    <m:t>𝑠</m:t>
                                  </m:r>
                                  <m:r>
                                    <a:rPr lang="en-US" sz="1800" i="1" dirty="0" err="1">
                                      <a:latin typeface="Cambria Math" panose="02040503050406030204" pitchFamily="18" charset="0"/>
                                    </a:rPr>
                                    <m:t>.</m:t>
                                  </m:r>
                                  <m:r>
                                    <a:rPr lang="en-US" sz="1800" i="1" dirty="0" err="1">
                                      <a:latin typeface="Cambria Math" panose="02040503050406030204" pitchFamily="18" charset="0"/>
                                    </a:rPr>
                                    <m:t>𝑀𝑆𝑄𝐷</m:t>
                                  </m:r>
                                </m:e>
                              </m:d>
                            </m:e>
                          </m:func>
                        </m:e>
                        <m:sub>
                          <m:r>
                            <a:rPr lang="en-US" sz="1800" b="0" i="1" dirty="0">
                              <a:latin typeface="Cambria Math" panose="02040503050406030204" pitchFamily="18" charset="0"/>
                            </a:rPr>
                            <m:t>𝑖𝑡</m:t>
                          </m:r>
                        </m:sub>
                      </m:sSub>
                      <m:r>
                        <a:rPr lang="en-US" sz="1800" b="0" i="1" dirty="0">
                          <a:latin typeface="Cambria Math" panose="02040503050406030204" pitchFamily="18" charset="0"/>
                        </a:rPr>
                        <m:t>+</m:t>
                      </m:r>
                      <m:sSubSup>
                        <m:sSubSupPr>
                          <m:ctrlPr>
                            <a:rPr lang="en-US" sz="1800" i="1" dirty="0">
                              <a:latin typeface="Cambria Math" panose="02040503050406030204" pitchFamily="18" charset="0"/>
                            </a:rPr>
                          </m:ctrlPr>
                        </m:sSubSupPr>
                        <m:e>
                          <m:r>
                            <a:rPr lang="en-US" sz="1800" i="1" dirty="0">
                              <a:latin typeface="Cambria Math" panose="02040503050406030204" pitchFamily="18" charset="0"/>
                            </a:rPr>
                            <m:t>𝛽</m:t>
                          </m:r>
                        </m:e>
                        <m:sub>
                          <m:r>
                            <a:rPr lang="en-US" sz="1800" i="1" dirty="0">
                              <a:latin typeface="Cambria Math" panose="02040503050406030204" pitchFamily="18" charset="0"/>
                            </a:rPr>
                            <m:t>𝑖</m:t>
                          </m:r>
                        </m:sub>
                        <m:sup>
                          <m:r>
                            <a:rPr lang="en-US" sz="1800" b="0" i="1" dirty="0">
                              <a:latin typeface="Cambria Math" panose="02040503050406030204" pitchFamily="18" charset="0"/>
                            </a:rPr>
                            <m:t>3</m:t>
                          </m:r>
                        </m:sup>
                      </m:sSubSup>
                      <m:sSub>
                        <m:sSubPr>
                          <m:ctrlPr>
                            <a:rPr lang="en-US" sz="1800" i="1" dirty="0" err="1">
                              <a:latin typeface="Cambria Math" panose="02040503050406030204" pitchFamily="18" charset="0"/>
                            </a:rPr>
                          </m:ctrlPr>
                        </m:sSubPr>
                        <m:e>
                          <m:func>
                            <m:funcPr>
                              <m:ctrlPr>
                                <a:rPr lang="en-US" sz="1800" i="1" dirty="0" err="1">
                                  <a:latin typeface="Cambria Math" panose="02040503050406030204" pitchFamily="18" charset="0"/>
                                </a:rPr>
                              </m:ctrlPr>
                            </m:funcPr>
                            <m:fName>
                              <m:r>
                                <m:rPr>
                                  <m:sty m:val="p"/>
                                </m:rPr>
                                <a:rPr lang="en-US" sz="1800" i="0" dirty="0" err="1">
                                  <a:latin typeface="Cambria Math" panose="02040503050406030204" pitchFamily="18" charset="0"/>
                                </a:rPr>
                                <m:t>Pr</m:t>
                              </m:r>
                            </m:fName>
                            <m:e>
                              <m:d>
                                <m:dPr>
                                  <m:ctrlPr>
                                    <a:rPr lang="en-US" sz="1800" i="1" dirty="0" err="1">
                                      <a:latin typeface="Cambria Math" panose="02040503050406030204" pitchFamily="18" charset="0"/>
                                    </a:rPr>
                                  </m:ctrlPr>
                                </m:dPr>
                                <m:e>
                                  <m:r>
                                    <a:rPr lang="en-US" sz="1800" i="1" dirty="0" err="1">
                                      <a:latin typeface="Cambria Math" panose="02040503050406030204" pitchFamily="18" charset="0"/>
                                    </a:rPr>
                                    <m:t>𝑃𝑟𝑒</m:t>
                                  </m:r>
                                  <m:r>
                                    <a:rPr lang="en-US" sz="1800" b="0" i="1" dirty="0">
                                      <a:latin typeface="Cambria Math" panose="02040503050406030204" pitchFamily="18" charset="0"/>
                                    </a:rPr>
                                    <m:t>𝑠</m:t>
                                  </m:r>
                                  <m:r>
                                    <a:rPr lang="en-US" sz="1800" i="1" dirty="0" err="1">
                                      <a:latin typeface="Cambria Math" panose="02040503050406030204" pitchFamily="18" charset="0"/>
                                    </a:rPr>
                                    <m:t>.</m:t>
                                  </m:r>
                                  <m:r>
                                    <a:rPr lang="en-US" sz="1800" i="1" dirty="0" err="1">
                                      <a:latin typeface="Cambria Math" panose="02040503050406030204" pitchFamily="18" charset="0"/>
                                    </a:rPr>
                                    <m:t>𝑁𝐴𝑁𝐶</m:t>
                                  </m:r>
                                </m:e>
                              </m:d>
                            </m:e>
                          </m:func>
                        </m:e>
                        <m:sub>
                          <m:r>
                            <a:rPr lang="en-US" sz="1800" b="0" i="1" dirty="0">
                              <a:latin typeface="Cambria Math" panose="02040503050406030204" pitchFamily="18" charset="0"/>
                            </a:rPr>
                            <m:t>𝑖𝑡</m:t>
                          </m:r>
                        </m:sub>
                      </m:sSub>
                    </m:oMath>
                  </m:oMathPara>
                </a14:m>
                <a:endParaRPr lang="en-US" sz="1800" b="0" dirty="0"/>
              </a:p>
              <a:p>
                <a:pPr marL="0" indent="0">
                  <a:lnSpc>
                    <a:spcPct val="100000"/>
                  </a:lnSpc>
                  <a:buNone/>
                </a:pPr>
                <a:r>
                  <a:rPr lang="en-US" sz="1800" dirty="0">
                    <a:ea typeface="Microsoft JhengHei UI" panose="020B0604030504040204" pitchFamily="34" charset="-120"/>
                  </a:rPr>
                  <a:t>where</a:t>
                </a:r>
                <a:r>
                  <a:rPr lang="en-US" sz="1800" i="1" dirty="0">
                    <a:latin typeface="Cambria Math" panose="02040503050406030204" pitchFamily="18" charset="0"/>
                  </a:rPr>
                  <a:t> </a:t>
                </a:r>
                <a14:m>
                  <m:oMath xmlns:m="http://schemas.openxmlformats.org/officeDocument/2006/math">
                    <m:r>
                      <m:rPr>
                        <m:sty m:val="p"/>
                      </m:rPr>
                      <a:rPr lang="en-US" sz="1800" b="0" i="0" dirty="0">
                        <a:latin typeface="Cambria Math" panose="02040503050406030204" pitchFamily="18" charset="0"/>
                      </a:rPr>
                      <m:t>Pr</m:t>
                    </m:r>
                    <m:r>
                      <a:rPr lang="en-US" sz="1800" i="1" dirty="0">
                        <a:latin typeface="Cambria Math" panose="02040503050406030204" pitchFamily="18" charset="0"/>
                      </a:rPr>
                      <m:t>(</m:t>
                    </m:r>
                    <m:r>
                      <a:rPr lang="en-US" sz="1800" i="1" dirty="0" err="1">
                        <a:latin typeface="Cambria Math" panose="02040503050406030204" pitchFamily="18" charset="0"/>
                      </a:rPr>
                      <m:t>𝑃𝑟𝑒</m:t>
                    </m:r>
                    <m:r>
                      <a:rPr lang="en-US" sz="1800" b="0" i="1" dirty="0">
                        <a:latin typeface="Cambria Math" panose="02040503050406030204" pitchFamily="18" charset="0"/>
                      </a:rPr>
                      <m:t>𝑠</m:t>
                    </m:r>
                    <m:r>
                      <a:rPr lang="en-US" sz="1800" i="1" dirty="0">
                        <a:latin typeface="Cambria Math" panose="02040503050406030204" pitchFamily="18" charset="0"/>
                      </a:rPr>
                      <m:t>) </m:t>
                    </m:r>
                  </m:oMath>
                </a14:m>
                <a:r>
                  <a:rPr lang="en-US" sz="1800" i="1" dirty="0">
                    <a:latin typeface="Cambria Math" panose="02040503050406030204" pitchFamily="18" charset="0"/>
                  </a:rPr>
                  <a:t> </a:t>
                </a:r>
                <a14:m>
                  <m:oMath xmlns:m="http://schemas.openxmlformats.org/officeDocument/2006/math">
                    <m:r>
                      <m:rPr>
                        <m:sty m:val="p"/>
                      </m:rPr>
                      <a:rPr lang="en-US" sz="1800" dirty="0">
                        <a:latin typeface="Cambria Math" panose="02040503050406030204" pitchFamily="18" charset="0"/>
                      </a:rPr>
                      <m:t>Pr</m:t>
                    </m:r>
                    <m:r>
                      <a:rPr lang="en-US" sz="1800" i="1" dirty="0">
                        <a:latin typeface="Cambria Math" panose="02040503050406030204" pitchFamily="18" charset="0"/>
                      </a:rPr>
                      <m:t>(</m:t>
                    </m:r>
                    <m:r>
                      <a:rPr lang="en-US" sz="1800" i="1" dirty="0" err="1">
                        <a:latin typeface="Cambria Math" panose="02040503050406030204" pitchFamily="18" charset="0"/>
                      </a:rPr>
                      <m:t>𝑃𝑟𝑒𝑐</m:t>
                    </m:r>
                    <m:r>
                      <a:rPr lang="en-US" sz="1800" i="1" dirty="0">
                        <a:latin typeface="Cambria Math" panose="02040503050406030204" pitchFamily="18" charset="0"/>
                      </a:rPr>
                      <m:t>) </m:t>
                    </m:r>
                  </m:oMath>
                </a14:m>
                <a:r>
                  <a:rPr lang="en-US" sz="1800" dirty="0">
                    <a:ea typeface="Microsoft JhengHei UI" panose="020B0604030504040204" pitchFamily="34" charset="-120"/>
                  </a:rPr>
                  <a:t>is the probability of presence.</a:t>
                </a:r>
              </a:p>
              <a:p>
                <a:pPr>
                  <a:lnSpc>
                    <a:spcPct val="100000"/>
                  </a:lnSpc>
                </a:pPr>
                <a14:m>
                  <m:oMath xmlns:m="http://schemas.openxmlformats.org/officeDocument/2006/math">
                    <m:sSubSup>
                      <m:sSubSupPr>
                        <m:ctrlPr>
                          <a:rPr lang="en-US" sz="1800" i="1" dirty="0">
                            <a:latin typeface="Cambria Math" panose="02040503050406030204" pitchFamily="18" charset="0"/>
                          </a:rPr>
                        </m:ctrlPr>
                      </m:sSubSupPr>
                      <m:e>
                        <m:r>
                          <a:rPr lang="en-US" sz="1800" i="1" dirty="0">
                            <a:latin typeface="Cambria Math" panose="02040503050406030204" pitchFamily="18" charset="0"/>
                          </a:rPr>
                          <m:t>𝛽</m:t>
                        </m:r>
                      </m:e>
                      <m:sub>
                        <m:r>
                          <a:rPr lang="en-US" sz="1800" i="1" dirty="0">
                            <a:latin typeface="Cambria Math" panose="02040503050406030204" pitchFamily="18" charset="0"/>
                          </a:rPr>
                          <m:t>𝑖</m:t>
                        </m:r>
                      </m:sub>
                      <m:sup>
                        <m:r>
                          <a:rPr lang="en-US" sz="1800" i="1" dirty="0">
                            <a:latin typeface="Cambria Math" panose="02040503050406030204" pitchFamily="18" charset="0"/>
                          </a:rPr>
                          <m:t>0</m:t>
                        </m:r>
                      </m:sup>
                    </m:sSubSup>
                  </m:oMath>
                </a14:m>
                <a:r>
                  <a:rPr lang="en-US" sz="1800" dirty="0">
                    <a:ea typeface="Microsoft JhengHei UI" panose="020B0604030504040204" pitchFamily="34" charset="-120"/>
                  </a:rPr>
                  <a:t> correspond to port fixed-effects.</a:t>
                </a:r>
              </a:p>
              <a:p>
                <a:pPr>
                  <a:lnSpc>
                    <a:spcPct val="100000"/>
                  </a:lnSpc>
                </a:pPr>
                <a14:m>
                  <m:oMath xmlns:m="http://schemas.openxmlformats.org/officeDocument/2006/math">
                    <m:r>
                      <m:rPr>
                        <m:nor/>
                      </m:rPr>
                      <a:rPr lang="en-US" sz="1800">
                        <a:ea typeface="Microsoft JhengHei UI" panose="020B0604030504040204" pitchFamily="34" charset="-120"/>
                      </a:rPr>
                      <m:t>logit</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𝑖𝑡</m:t>
                            </m:r>
                          </m:sub>
                        </m:sSub>
                      </m:e>
                    </m:d>
                    <m:r>
                      <a:rPr lang="en-US" sz="1800" i="1">
                        <a:latin typeface="Cambria Math" panose="02040503050406030204" pitchFamily="18" charset="0"/>
                      </a:rPr>
                      <m:t> </m:t>
                    </m:r>
                  </m:oMath>
                </a14:m>
                <a:r>
                  <a:rPr lang="en-US" sz="1800" dirty="0">
                    <a:ea typeface="Microsoft JhengHei UI" panose="020B0604030504040204" pitchFamily="34" charset="-120"/>
                  </a:rPr>
                  <a:t>follows the same structure.</a:t>
                </a:r>
              </a:p>
              <a:p>
                <a:pPr>
                  <a:lnSpc>
                    <a:spcPct val="100000"/>
                  </a:lnSpc>
                </a:pPr>
                <a:r>
                  <a:rPr lang="en-US" sz="1800" dirty="0">
                    <a:ea typeface="Microsoft JhengHei UI" panose="020B0604030504040204" pitchFamily="34" charset="-120"/>
                  </a:rPr>
                  <a:t>Other variables:</a:t>
                </a:r>
              </a:p>
              <a:p>
                <a:pPr lvl="1">
                  <a:lnSpc>
                    <a:spcPct val="100000"/>
                  </a:lnSpc>
                </a:pPr>
                <a:r>
                  <a:rPr lang="en-US" sz="1600" dirty="0">
                    <a:ea typeface="Microsoft JhengHei UI" panose="020B0604030504040204" pitchFamily="34" charset="-120"/>
                  </a:rPr>
                  <a:t>Annual Catch Limits (ACL)</a:t>
                </a:r>
              </a:p>
              <a:p>
                <a:pPr lvl="1">
                  <a:lnSpc>
                    <a:spcPct val="100000"/>
                  </a:lnSpc>
                </a:pPr>
                <a:r>
                  <a:rPr lang="en-US" sz="1600" dirty="0">
                    <a:ea typeface="Microsoft JhengHei UI" panose="020B0604030504040204" pitchFamily="34" charset="-120"/>
                  </a:rPr>
                  <a:t>Closure</a:t>
                </a:r>
              </a:p>
              <a:p>
                <a:pPr lvl="1">
                  <a:lnSpc>
                    <a:spcPct val="100000"/>
                  </a:lnSpc>
                </a:pPr>
                <a:r>
                  <a:rPr lang="en-US" sz="1600" dirty="0">
                    <a:ea typeface="Microsoft JhengHei UI" panose="020B0604030504040204" pitchFamily="34" charset="-120"/>
                  </a:rPr>
                  <a:t>Prices by port</a:t>
                </a:r>
              </a:p>
              <a:p>
                <a:pPr lvl="1">
                  <a:lnSpc>
                    <a:spcPct val="100000"/>
                  </a:lnSpc>
                </a:pPr>
                <a:r>
                  <a:rPr lang="en-US" sz="1600" dirty="0">
                    <a:ea typeface="Microsoft JhengHei UI" panose="020B0604030504040204" pitchFamily="34" charset="-120"/>
                  </a:rPr>
                  <a:t>Average distances traveled </a:t>
                </a:r>
                <a:r>
                  <a:rPr lang="en-US" sz="1600" dirty="0">
                    <a:solidFill>
                      <a:srgbClr val="FF0000"/>
                    </a:solidFill>
                    <a:ea typeface="Microsoft JhengHei UI" panose="020B0604030504040204" pitchFamily="34" charset="-120"/>
                  </a:rPr>
                  <a:t>(To be included)</a:t>
                </a:r>
              </a:p>
              <a:p>
                <a:pPr lvl="1">
                  <a:lnSpc>
                    <a:spcPct val="100000"/>
                  </a:lnSpc>
                </a:pPr>
                <a:r>
                  <a:rPr lang="en-US" sz="1600" dirty="0">
                    <a:ea typeface="Microsoft JhengHei UI" panose="020B0604030504040204" pitchFamily="34" charset="-120"/>
                  </a:rPr>
                  <a:t>Fuel cost </a:t>
                </a:r>
                <a:r>
                  <a:rPr lang="en-US" sz="1600" dirty="0">
                    <a:solidFill>
                      <a:srgbClr val="FF0000"/>
                    </a:solidFill>
                    <a:ea typeface="Microsoft JhengHei UI" panose="020B0604030504040204" pitchFamily="34" charset="-120"/>
                  </a:rPr>
                  <a:t>(To be included)</a:t>
                </a:r>
              </a:p>
            </p:txBody>
          </p:sp>
        </mc:Choice>
        <mc:Fallback>
          <p:sp>
            <p:nvSpPr>
              <p:cNvPr id="3" name="Content Placeholder 2">
                <a:extLst>
                  <a:ext uri="{FF2B5EF4-FFF2-40B4-BE49-F238E27FC236}">
                    <a16:creationId xmlns:a16="http://schemas.microsoft.com/office/drawing/2014/main" id="{6778B9F2-7802-4660-AD29-C718D0D44B59}"/>
                  </a:ext>
                </a:extLst>
              </p:cNvPr>
              <p:cNvSpPr>
                <a:spLocks noGrp="1" noRot="1" noChangeAspect="1" noMove="1" noResize="1" noEditPoints="1" noAdjustHandles="1" noChangeArrowheads="1" noChangeShapeType="1" noTextEdit="1"/>
              </p:cNvSpPr>
              <p:nvPr>
                <p:ph idx="1"/>
              </p:nvPr>
            </p:nvSpPr>
            <p:spPr>
              <a:xfrm>
                <a:off x="358713" y="1257454"/>
                <a:ext cx="4255960" cy="5374165"/>
              </a:xfrm>
              <a:blipFill>
                <a:blip r:embed="rId4"/>
                <a:stretch>
                  <a:fillRect l="-1289" t="-1134"/>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3FBCC271-54BC-4357-BEF3-B86B9F0FC7E1}"/>
              </a:ext>
            </a:extLst>
          </p:cNvPr>
          <p:cNvSpPr txBox="1">
            <a:spLocks/>
          </p:cNvSpPr>
          <p:nvPr/>
        </p:nvSpPr>
        <p:spPr>
          <a:xfrm>
            <a:off x="0" y="1"/>
            <a:ext cx="9144000" cy="923278"/>
          </a:xfrm>
          <a:prstGeom prst="rect">
            <a:avLst/>
          </a:prstGeom>
          <a:solidFill>
            <a:srgbClr val="003C6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mn-lt"/>
              </a:rPr>
              <a:t>  Methodology</a:t>
            </a:r>
          </a:p>
        </p:txBody>
      </p:sp>
      <p:sp>
        <p:nvSpPr>
          <p:cNvPr id="6" name="Slide Number Placeholder 5">
            <a:extLst>
              <a:ext uri="{FF2B5EF4-FFF2-40B4-BE49-F238E27FC236}">
                <a16:creationId xmlns:a16="http://schemas.microsoft.com/office/drawing/2014/main" id="{9744F989-DFF5-4032-93D6-32F9ED2EECA9}"/>
              </a:ext>
            </a:extLst>
          </p:cNvPr>
          <p:cNvSpPr>
            <a:spLocks noGrp="1"/>
          </p:cNvSpPr>
          <p:nvPr>
            <p:ph type="sldNum" sz="quarter" idx="12"/>
          </p:nvPr>
        </p:nvSpPr>
        <p:spPr/>
        <p:txBody>
          <a:bodyPr/>
          <a:lstStyle/>
          <a:p>
            <a:fld id="{6FD4AA8C-2C0B-45F2-84FF-CF2E58E014B2}" type="slidenum">
              <a:rPr lang="en-US" smtClean="0"/>
              <a:t>17</a:t>
            </a:fld>
            <a:endParaRPr lang="en-US"/>
          </a:p>
        </p:txBody>
      </p:sp>
    </p:spTree>
    <p:extLst>
      <p:ext uri="{BB962C8B-B14F-4D97-AF65-F5344CB8AC3E}">
        <p14:creationId xmlns:p14="http://schemas.microsoft.com/office/powerpoint/2010/main" val="2767784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6FD5-B7E6-4311-BEFD-D6D4A89D4FAF}"/>
              </a:ext>
            </a:extLst>
          </p:cNvPr>
          <p:cNvSpPr>
            <a:spLocks noGrp="1"/>
          </p:cNvSpPr>
          <p:nvPr>
            <p:ph type="title"/>
          </p:nvPr>
        </p:nvSpPr>
        <p:spPr>
          <a:xfrm>
            <a:off x="-1" y="1"/>
            <a:ext cx="9144001" cy="923278"/>
          </a:xfrm>
          <a:solidFill>
            <a:srgbClr val="003C6C"/>
          </a:solidFill>
        </p:spPr>
        <p:txBody>
          <a:bodyPr>
            <a:noAutofit/>
          </a:bodyPr>
          <a:lstStyle/>
          <a:p>
            <a:r>
              <a:rPr lang="en-US" sz="2800" dirty="0">
                <a:solidFill>
                  <a:schemeClr val="bg1"/>
                </a:solidFill>
                <a:latin typeface="+mn-lt"/>
              </a:rPr>
              <a:t>  </a:t>
            </a:r>
            <a:r>
              <a:rPr lang="en-US" sz="2400" dirty="0">
                <a:solidFill>
                  <a:schemeClr val="bg1"/>
                </a:solidFill>
                <a:latin typeface="+mn-lt"/>
              </a:rPr>
              <a:t>Results: </a:t>
            </a:r>
            <a:r>
              <a:rPr lang="en-US" sz="2400" dirty="0">
                <a:solidFill>
                  <a:schemeClr val="bg1"/>
                </a:solidFill>
              </a:rPr>
              <a:t>Landings positively related to probability of presence</a:t>
            </a:r>
            <a:endParaRPr lang="en-US" sz="2800" dirty="0">
              <a:solidFill>
                <a:schemeClr val="bg1"/>
              </a:solidFill>
              <a:latin typeface="+mn-lt"/>
            </a:endParaRPr>
          </a:p>
        </p:txBody>
      </p:sp>
      <p:pic>
        <p:nvPicPr>
          <p:cNvPr id="11" name="Content Placeholder 10">
            <a:extLst>
              <a:ext uri="{FF2B5EF4-FFF2-40B4-BE49-F238E27FC236}">
                <a16:creationId xmlns:a16="http://schemas.microsoft.com/office/drawing/2014/main" id="{B0522EE7-DD39-4C88-A816-B8805CB111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4891" y="1251569"/>
            <a:ext cx="8414217" cy="5192773"/>
          </a:xfrm>
        </p:spPr>
      </p:pic>
      <p:sp>
        <p:nvSpPr>
          <p:cNvPr id="5" name="Slide Number Placeholder 4">
            <a:extLst>
              <a:ext uri="{FF2B5EF4-FFF2-40B4-BE49-F238E27FC236}">
                <a16:creationId xmlns:a16="http://schemas.microsoft.com/office/drawing/2014/main" id="{BF758A4E-C9B3-4A28-A5F8-6FE7F7D48022}"/>
              </a:ext>
            </a:extLst>
          </p:cNvPr>
          <p:cNvSpPr>
            <a:spLocks noGrp="1"/>
          </p:cNvSpPr>
          <p:nvPr>
            <p:ph type="sldNum" sz="quarter" idx="12"/>
          </p:nvPr>
        </p:nvSpPr>
        <p:spPr/>
        <p:txBody>
          <a:bodyPr/>
          <a:lstStyle/>
          <a:p>
            <a:fld id="{6FD4AA8C-2C0B-45F2-84FF-CF2E58E014B2}" type="slidenum">
              <a:rPr lang="en-US" smtClean="0"/>
              <a:t>18</a:t>
            </a:fld>
            <a:endParaRPr lang="en-US"/>
          </a:p>
        </p:txBody>
      </p:sp>
    </p:spTree>
    <p:extLst>
      <p:ext uri="{BB962C8B-B14F-4D97-AF65-F5344CB8AC3E}">
        <p14:creationId xmlns:p14="http://schemas.microsoft.com/office/powerpoint/2010/main" val="2153592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6FD5-B7E6-4311-BEFD-D6D4A89D4FAF}"/>
              </a:ext>
            </a:extLst>
          </p:cNvPr>
          <p:cNvSpPr>
            <a:spLocks noGrp="1"/>
          </p:cNvSpPr>
          <p:nvPr>
            <p:ph type="title"/>
          </p:nvPr>
        </p:nvSpPr>
        <p:spPr>
          <a:xfrm>
            <a:off x="0" y="1"/>
            <a:ext cx="9144000" cy="923278"/>
          </a:xfrm>
          <a:solidFill>
            <a:srgbClr val="003C6C"/>
          </a:solidFill>
        </p:spPr>
        <p:txBody>
          <a:bodyPr>
            <a:normAutofit/>
          </a:bodyPr>
          <a:lstStyle/>
          <a:p>
            <a:r>
              <a:rPr lang="en-US" sz="3200" dirty="0">
                <a:solidFill>
                  <a:schemeClr val="bg1"/>
                </a:solidFill>
                <a:latin typeface="+mn-lt"/>
              </a:rPr>
              <a:t>  Results: Squid is a substitute of sardine</a:t>
            </a:r>
          </a:p>
        </p:txBody>
      </p:sp>
      <p:pic>
        <p:nvPicPr>
          <p:cNvPr id="7" name="Content Placeholder 6">
            <a:extLst>
              <a:ext uri="{FF2B5EF4-FFF2-40B4-BE49-F238E27FC236}">
                <a16:creationId xmlns:a16="http://schemas.microsoft.com/office/drawing/2014/main" id="{9B4A8A31-9904-4813-AFBF-E9EF30FC35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1337" y="1110162"/>
            <a:ext cx="8461325" cy="5221846"/>
          </a:xfrm>
        </p:spPr>
      </p:pic>
      <p:cxnSp>
        <p:nvCxnSpPr>
          <p:cNvPr id="4" name="Straight Arrow Connector 3">
            <a:extLst>
              <a:ext uri="{FF2B5EF4-FFF2-40B4-BE49-F238E27FC236}">
                <a16:creationId xmlns:a16="http://schemas.microsoft.com/office/drawing/2014/main" id="{BA4B2C39-847A-45D2-8F65-1BE932848413}"/>
              </a:ext>
            </a:extLst>
          </p:cNvPr>
          <p:cNvCxnSpPr/>
          <p:nvPr/>
        </p:nvCxnSpPr>
        <p:spPr>
          <a:xfrm>
            <a:off x="341337" y="1965234"/>
            <a:ext cx="0" cy="12293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C2E67B9-9B7E-4BA9-BCAA-D5B51DE7322B}"/>
              </a:ext>
            </a:extLst>
          </p:cNvPr>
          <p:cNvCxnSpPr/>
          <p:nvPr/>
        </p:nvCxnSpPr>
        <p:spPr>
          <a:xfrm flipH="1">
            <a:off x="1140097" y="3596640"/>
            <a:ext cx="156464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72B1D84-F108-4A05-A274-3D5DCA4F774D}"/>
              </a:ext>
            </a:extLst>
          </p:cNvPr>
          <p:cNvCxnSpPr/>
          <p:nvPr/>
        </p:nvCxnSpPr>
        <p:spPr>
          <a:xfrm flipH="1">
            <a:off x="1140097" y="6177280"/>
            <a:ext cx="156464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A1C7DC47-B8E5-45D8-A41E-3085F86E2FEF}"/>
              </a:ext>
            </a:extLst>
          </p:cNvPr>
          <p:cNvSpPr>
            <a:spLocks noGrp="1"/>
          </p:cNvSpPr>
          <p:nvPr>
            <p:ph type="sldNum" sz="quarter" idx="12"/>
          </p:nvPr>
        </p:nvSpPr>
        <p:spPr/>
        <p:txBody>
          <a:bodyPr/>
          <a:lstStyle/>
          <a:p>
            <a:fld id="{6FD4AA8C-2C0B-45F2-84FF-CF2E58E014B2}" type="slidenum">
              <a:rPr lang="en-US" smtClean="0"/>
              <a:t>19</a:t>
            </a:fld>
            <a:endParaRPr lang="en-US"/>
          </a:p>
        </p:txBody>
      </p:sp>
      <p:sp>
        <p:nvSpPr>
          <p:cNvPr id="3" name="Rectangle 2">
            <a:extLst>
              <a:ext uri="{FF2B5EF4-FFF2-40B4-BE49-F238E27FC236}">
                <a16:creationId xmlns:a16="http://schemas.microsoft.com/office/drawing/2014/main" id="{DAC33284-DA00-4C32-9683-CC8D003F6F90}"/>
              </a:ext>
            </a:extLst>
          </p:cNvPr>
          <p:cNvSpPr/>
          <p:nvPr/>
        </p:nvSpPr>
        <p:spPr>
          <a:xfrm>
            <a:off x="341337" y="3771900"/>
            <a:ext cx="8461325" cy="25844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982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6FD5-B7E6-4311-BEFD-D6D4A89D4FAF}"/>
              </a:ext>
            </a:extLst>
          </p:cNvPr>
          <p:cNvSpPr>
            <a:spLocks noGrp="1"/>
          </p:cNvSpPr>
          <p:nvPr>
            <p:ph type="title"/>
          </p:nvPr>
        </p:nvSpPr>
        <p:spPr>
          <a:xfrm>
            <a:off x="0" y="1"/>
            <a:ext cx="9144000" cy="923278"/>
          </a:xfrm>
          <a:solidFill>
            <a:srgbClr val="003C6C"/>
          </a:solidFill>
        </p:spPr>
        <p:txBody>
          <a:bodyPr/>
          <a:lstStyle/>
          <a:p>
            <a:pPr>
              <a:lnSpc>
                <a:spcPct val="100000"/>
              </a:lnSpc>
            </a:pPr>
            <a:r>
              <a:rPr lang="en-US" dirty="0">
                <a:solidFill>
                  <a:schemeClr val="bg1"/>
                </a:solidFill>
                <a:latin typeface="+mn-lt"/>
                <a:ea typeface="Lato Medium" panose="020F0502020204030203" pitchFamily="34" charset="0"/>
                <a:cs typeface="Lato Medium" panose="020F0502020204030203" pitchFamily="34" charset="0"/>
              </a:rPr>
              <a:t>  CAFA Project</a:t>
            </a:r>
          </a:p>
        </p:txBody>
      </p:sp>
      <p:sp>
        <p:nvSpPr>
          <p:cNvPr id="3" name="Content Placeholder 2">
            <a:extLst>
              <a:ext uri="{FF2B5EF4-FFF2-40B4-BE49-F238E27FC236}">
                <a16:creationId xmlns:a16="http://schemas.microsoft.com/office/drawing/2014/main" id="{F5F89EB4-FE7A-4332-8A77-6D74A195BC07}"/>
              </a:ext>
            </a:extLst>
          </p:cNvPr>
          <p:cNvSpPr>
            <a:spLocks noGrp="1"/>
          </p:cNvSpPr>
          <p:nvPr>
            <p:ph idx="1"/>
          </p:nvPr>
        </p:nvSpPr>
        <p:spPr>
          <a:xfrm>
            <a:off x="602018" y="1939765"/>
            <a:ext cx="7751129" cy="4623686"/>
          </a:xfrm>
        </p:spPr>
        <p:txBody>
          <a:bodyPr>
            <a:normAutofit/>
          </a:bodyPr>
          <a:lstStyle/>
          <a:p>
            <a:pPr marL="0" indent="0" fontAlgn="base">
              <a:lnSpc>
                <a:spcPct val="100000"/>
              </a:lnSpc>
              <a:buNone/>
            </a:pPr>
            <a:r>
              <a:rPr lang="en-US" sz="2000" b="1" dirty="0">
                <a:ea typeface="Microsoft JhengHei UI" panose="020B0604030504040204" pitchFamily="34" charset="-120"/>
              </a:rPr>
              <a:t>NOAA’s Climate and Fisheries Adaptation (CAFA) program:</a:t>
            </a:r>
          </a:p>
          <a:p>
            <a:pPr fontAlgn="base">
              <a:lnSpc>
                <a:spcPct val="100000"/>
              </a:lnSpc>
            </a:pPr>
            <a:r>
              <a:rPr lang="en-US" sz="2000" dirty="0">
                <a:ea typeface="Microsoft JhengHei UI" panose="020B0604030504040204" pitchFamily="34" charset="-120"/>
              </a:rPr>
              <a:t>Supports targeted research to promote sustainable management, adaptation and resilience of the nation’s valuable fish stocks and fisheries-dependent communities in a </a:t>
            </a:r>
            <a:r>
              <a:rPr lang="en-US" sz="2000">
                <a:ea typeface="Microsoft JhengHei UI" panose="020B0604030504040204" pitchFamily="34" charset="-120"/>
              </a:rPr>
              <a:t>changing climate</a:t>
            </a:r>
            <a:endParaRPr lang="en-US" sz="2000" dirty="0">
              <a:ea typeface="Microsoft JhengHei UI" panose="020B0604030504040204" pitchFamily="34" charset="-120"/>
            </a:endParaRPr>
          </a:p>
        </p:txBody>
      </p:sp>
      <p:pic>
        <p:nvPicPr>
          <p:cNvPr id="2050" name="Picture 2" descr="https://cpo.noaa.gov/portals/0/Images/COCA/CAFA.png">
            <a:hlinkClick r:id="rId2" action="ppaction://hlinkfile"/>
            <a:extLst>
              <a:ext uri="{FF2B5EF4-FFF2-40B4-BE49-F238E27FC236}">
                <a16:creationId xmlns:a16="http://schemas.microsoft.com/office/drawing/2014/main" id="{68B48638-7488-4250-B034-B992B428E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0563" y="105445"/>
            <a:ext cx="2150937" cy="712390"/>
          </a:xfrm>
          <a:prstGeom prst="rect">
            <a:avLst/>
          </a:prstGeom>
          <a:solidFill>
            <a:srgbClr val="003C6C"/>
          </a:solidFill>
        </p:spPr>
      </p:pic>
      <p:sp>
        <p:nvSpPr>
          <p:cNvPr id="7" name="Rectangle 6">
            <a:extLst>
              <a:ext uri="{FF2B5EF4-FFF2-40B4-BE49-F238E27FC236}">
                <a16:creationId xmlns:a16="http://schemas.microsoft.com/office/drawing/2014/main" id="{88A14946-B5C9-4A91-84A5-EF51492611AF}"/>
              </a:ext>
            </a:extLst>
          </p:cNvPr>
          <p:cNvSpPr/>
          <p:nvPr/>
        </p:nvSpPr>
        <p:spPr>
          <a:xfrm>
            <a:off x="5751989" y="4251608"/>
            <a:ext cx="2601158" cy="369332"/>
          </a:xfrm>
          <a:prstGeom prst="rect">
            <a:avLst/>
          </a:prstGeom>
        </p:spPr>
        <p:txBody>
          <a:bodyPr wrap="square">
            <a:spAutoFit/>
          </a:bodyPr>
          <a:lstStyle/>
          <a:p>
            <a:r>
              <a:rPr lang="en-US" dirty="0">
                <a:hlinkClick r:id="rId4"/>
              </a:rPr>
              <a:t>More information here</a:t>
            </a:r>
            <a:endParaRPr lang="en-US" dirty="0"/>
          </a:p>
        </p:txBody>
      </p:sp>
      <p:sp>
        <p:nvSpPr>
          <p:cNvPr id="6" name="Slide Number Placeholder 5">
            <a:extLst>
              <a:ext uri="{FF2B5EF4-FFF2-40B4-BE49-F238E27FC236}">
                <a16:creationId xmlns:a16="http://schemas.microsoft.com/office/drawing/2014/main" id="{0F5DD290-3C7E-40AA-B02A-38AEA9AD90B6}"/>
              </a:ext>
            </a:extLst>
          </p:cNvPr>
          <p:cNvSpPr>
            <a:spLocks noGrp="1"/>
          </p:cNvSpPr>
          <p:nvPr>
            <p:ph type="sldNum" sz="quarter" idx="12"/>
          </p:nvPr>
        </p:nvSpPr>
        <p:spPr/>
        <p:txBody>
          <a:bodyPr/>
          <a:lstStyle/>
          <a:p>
            <a:fld id="{6FD4AA8C-2C0B-45F2-84FF-CF2E58E014B2}" type="slidenum">
              <a:rPr lang="en-US" smtClean="0"/>
              <a:t>2</a:t>
            </a:fld>
            <a:endParaRPr lang="en-US"/>
          </a:p>
        </p:txBody>
      </p:sp>
    </p:spTree>
    <p:extLst>
      <p:ext uri="{BB962C8B-B14F-4D97-AF65-F5344CB8AC3E}">
        <p14:creationId xmlns:p14="http://schemas.microsoft.com/office/powerpoint/2010/main" val="1935766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6FD5-B7E6-4311-BEFD-D6D4A89D4FAF}"/>
              </a:ext>
            </a:extLst>
          </p:cNvPr>
          <p:cNvSpPr>
            <a:spLocks noGrp="1"/>
          </p:cNvSpPr>
          <p:nvPr>
            <p:ph type="title"/>
          </p:nvPr>
        </p:nvSpPr>
        <p:spPr>
          <a:xfrm>
            <a:off x="0" y="1"/>
            <a:ext cx="9144000" cy="923278"/>
          </a:xfrm>
          <a:solidFill>
            <a:srgbClr val="003C6C"/>
          </a:solidFill>
        </p:spPr>
        <p:txBody>
          <a:bodyPr>
            <a:noAutofit/>
          </a:bodyPr>
          <a:lstStyle/>
          <a:p>
            <a:r>
              <a:rPr lang="en-US" sz="3200" dirty="0">
                <a:solidFill>
                  <a:schemeClr val="bg1"/>
                </a:solidFill>
                <a:latin typeface="+mn-lt"/>
              </a:rPr>
              <a:t>  Results: Sardine more preferred than squid</a:t>
            </a:r>
          </a:p>
        </p:txBody>
      </p:sp>
      <p:pic>
        <p:nvPicPr>
          <p:cNvPr id="6" name="Content Placeholder 5">
            <a:extLst>
              <a:ext uri="{FF2B5EF4-FFF2-40B4-BE49-F238E27FC236}">
                <a16:creationId xmlns:a16="http://schemas.microsoft.com/office/drawing/2014/main" id="{4E9124C2-AAB9-4277-B440-1905D276226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9901" y="1177467"/>
            <a:ext cx="8624197" cy="5322361"/>
          </a:xfrm>
        </p:spPr>
      </p:pic>
      <p:sp>
        <p:nvSpPr>
          <p:cNvPr id="5" name="Slide Number Placeholder 4">
            <a:extLst>
              <a:ext uri="{FF2B5EF4-FFF2-40B4-BE49-F238E27FC236}">
                <a16:creationId xmlns:a16="http://schemas.microsoft.com/office/drawing/2014/main" id="{B63F1F1F-4FB3-4CE5-BD91-1E702B3DAE91}"/>
              </a:ext>
            </a:extLst>
          </p:cNvPr>
          <p:cNvSpPr>
            <a:spLocks noGrp="1"/>
          </p:cNvSpPr>
          <p:nvPr>
            <p:ph type="sldNum" sz="quarter" idx="12"/>
          </p:nvPr>
        </p:nvSpPr>
        <p:spPr/>
        <p:txBody>
          <a:bodyPr/>
          <a:lstStyle/>
          <a:p>
            <a:fld id="{6FD4AA8C-2C0B-45F2-84FF-CF2E58E014B2}" type="slidenum">
              <a:rPr lang="en-US" smtClean="0"/>
              <a:t>20</a:t>
            </a:fld>
            <a:endParaRPr lang="en-US"/>
          </a:p>
        </p:txBody>
      </p:sp>
    </p:spTree>
    <p:extLst>
      <p:ext uri="{BB962C8B-B14F-4D97-AF65-F5344CB8AC3E}">
        <p14:creationId xmlns:p14="http://schemas.microsoft.com/office/powerpoint/2010/main" val="3608945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6FD5-B7E6-4311-BEFD-D6D4A89D4FAF}"/>
              </a:ext>
            </a:extLst>
          </p:cNvPr>
          <p:cNvSpPr>
            <a:spLocks noGrp="1"/>
          </p:cNvSpPr>
          <p:nvPr>
            <p:ph type="title"/>
          </p:nvPr>
        </p:nvSpPr>
        <p:spPr>
          <a:xfrm>
            <a:off x="0" y="1"/>
            <a:ext cx="9144000" cy="923278"/>
          </a:xfrm>
          <a:solidFill>
            <a:srgbClr val="003C6C"/>
          </a:solidFill>
        </p:spPr>
        <p:txBody>
          <a:bodyPr>
            <a:normAutofit/>
          </a:bodyPr>
          <a:lstStyle/>
          <a:p>
            <a:r>
              <a:rPr lang="en-US" sz="2400" dirty="0">
                <a:solidFill>
                  <a:schemeClr val="bg1"/>
                </a:solidFill>
                <a:latin typeface="+mn-lt"/>
              </a:rPr>
              <a:t>Results: Northern anchovy is less preferred than sardine and squid</a:t>
            </a:r>
            <a:endParaRPr lang="en-US" sz="3200" dirty="0">
              <a:solidFill>
                <a:schemeClr val="bg1"/>
              </a:solidFill>
              <a:latin typeface="+mn-lt"/>
            </a:endParaRPr>
          </a:p>
        </p:txBody>
      </p:sp>
      <p:pic>
        <p:nvPicPr>
          <p:cNvPr id="6" name="Content Placeholder 5">
            <a:extLst>
              <a:ext uri="{FF2B5EF4-FFF2-40B4-BE49-F238E27FC236}">
                <a16:creationId xmlns:a16="http://schemas.microsoft.com/office/drawing/2014/main" id="{98B216A5-90E5-4A38-BA63-193F4FE47E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7658" y="1347822"/>
            <a:ext cx="8468684" cy="5226387"/>
          </a:xfrm>
        </p:spPr>
      </p:pic>
      <p:cxnSp>
        <p:nvCxnSpPr>
          <p:cNvPr id="9" name="Straight Arrow Connector 8">
            <a:extLst>
              <a:ext uri="{FF2B5EF4-FFF2-40B4-BE49-F238E27FC236}">
                <a16:creationId xmlns:a16="http://schemas.microsoft.com/office/drawing/2014/main" id="{C9F31ADA-39B5-4FE2-B63F-B48E19B7582F}"/>
              </a:ext>
            </a:extLst>
          </p:cNvPr>
          <p:cNvCxnSpPr/>
          <p:nvPr/>
        </p:nvCxnSpPr>
        <p:spPr>
          <a:xfrm flipV="1">
            <a:off x="2884714" y="1981200"/>
            <a:ext cx="0" cy="1524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BF70B8DD-F750-4997-8D1C-88EE3E6BAEEE}"/>
              </a:ext>
            </a:extLst>
          </p:cNvPr>
          <p:cNvSpPr>
            <a:spLocks noGrp="1"/>
          </p:cNvSpPr>
          <p:nvPr>
            <p:ph type="sldNum" sz="quarter" idx="12"/>
          </p:nvPr>
        </p:nvSpPr>
        <p:spPr/>
        <p:txBody>
          <a:bodyPr/>
          <a:lstStyle/>
          <a:p>
            <a:fld id="{6FD4AA8C-2C0B-45F2-84FF-CF2E58E014B2}" type="slidenum">
              <a:rPr lang="en-US" smtClean="0"/>
              <a:t>21</a:t>
            </a:fld>
            <a:endParaRPr lang="en-US"/>
          </a:p>
        </p:txBody>
      </p:sp>
      <p:sp>
        <p:nvSpPr>
          <p:cNvPr id="3" name="TextBox 2">
            <a:extLst>
              <a:ext uri="{FF2B5EF4-FFF2-40B4-BE49-F238E27FC236}">
                <a16:creationId xmlns:a16="http://schemas.microsoft.com/office/drawing/2014/main" id="{047B17BF-A5C3-4CE4-84A2-23A6CEA66618}"/>
              </a:ext>
            </a:extLst>
          </p:cNvPr>
          <p:cNvSpPr txBox="1"/>
          <p:nvPr/>
        </p:nvSpPr>
        <p:spPr>
          <a:xfrm>
            <a:off x="8101187" y="1882486"/>
            <a:ext cx="705155" cy="307777"/>
          </a:xfrm>
          <a:prstGeom prst="rect">
            <a:avLst/>
          </a:prstGeom>
          <a:solidFill>
            <a:schemeClr val="bg1"/>
          </a:solidFill>
          <a:ln>
            <a:solidFill>
              <a:schemeClr val="bg1"/>
            </a:solidFill>
          </a:ln>
        </p:spPr>
        <p:txBody>
          <a:bodyPr wrap="square" rtlCol="0">
            <a:spAutoFit/>
          </a:bodyPr>
          <a:lstStyle/>
          <a:p>
            <a:r>
              <a:rPr lang="en-US" sz="1400" dirty="0">
                <a:latin typeface="Arial" panose="020B0604020202020204" pitchFamily="34" charset="0"/>
                <a:cs typeface="Arial" panose="020B0604020202020204" pitchFamily="34" charset="0"/>
              </a:rPr>
              <a:t>NANC</a:t>
            </a:r>
          </a:p>
        </p:txBody>
      </p:sp>
      <p:sp>
        <p:nvSpPr>
          <p:cNvPr id="8" name="TextBox 7">
            <a:extLst>
              <a:ext uri="{FF2B5EF4-FFF2-40B4-BE49-F238E27FC236}">
                <a16:creationId xmlns:a16="http://schemas.microsoft.com/office/drawing/2014/main" id="{78EB2BC3-73B0-44B4-95BD-891C63BE844B}"/>
              </a:ext>
            </a:extLst>
          </p:cNvPr>
          <p:cNvSpPr txBox="1"/>
          <p:nvPr/>
        </p:nvSpPr>
        <p:spPr>
          <a:xfrm>
            <a:off x="8101187" y="4699488"/>
            <a:ext cx="705155" cy="307777"/>
          </a:xfrm>
          <a:prstGeom prst="rect">
            <a:avLst/>
          </a:prstGeom>
          <a:solidFill>
            <a:schemeClr val="bg1"/>
          </a:solidFill>
          <a:ln>
            <a:solidFill>
              <a:schemeClr val="bg1"/>
            </a:solidFill>
          </a:ln>
        </p:spPr>
        <p:txBody>
          <a:bodyPr wrap="square" rtlCol="0">
            <a:spAutoFit/>
          </a:bodyPr>
          <a:lstStyle/>
          <a:p>
            <a:r>
              <a:rPr lang="en-US" sz="1400" dirty="0">
                <a:latin typeface="Arial" panose="020B0604020202020204" pitchFamily="34" charset="0"/>
                <a:cs typeface="Arial" panose="020B0604020202020204" pitchFamily="34" charset="0"/>
              </a:rPr>
              <a:t>NANC</a:t>
            </a:r>
          </a:p>
        </p:txBody>
      </p:sp>
    </p:spTree>
    <p:extLst>
      <p:ext uri="{BB962C8B-B14F-4D97-AF65-F5344CB8AC3E}">
        <p14:creationId xmlns:p14="http://schemas.microsoft.com/office/powerpoint/2010/main" val="22283803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6FD5-B7E6-4311-BEFD-D6D4A89D4FAF}"/>
              </a:ext>
            </a:extLst>
          </p:cNvPr>
          <p:cNvSpPr>
            <a:spLocks noGrp="1"/>
          </p:cNvSpPr>
          <p:nvPr>
            <p:ph type="title"/>
          </p:nvPr>
        </p:nvSpPr>
        <p:spPr>
          <a:xfrm>
            <a:off x="0" y="1"/>
            <a:ext cx="9144000" cy="923278"/>
          </a:xfrm>
          <a:solidFill>
            <a:srgbClr val="003C6C"/>
          </a:solidFill>
        </p:spPr>
        <p:txBody>
          <a:bodyPr>
            <a:normAutofit/>
          </a:bodyPr>
          <a:lstStyle/>
          <a:p>
            <a:r>
              <a:rPr lang="en-US" dirty="0">
                <a:solidFill>
                  <a:schemeClr val="bg1"/>
                </a:solidFill>
                <a:latin typeface="+mn-lt"/>
              </a:rPr>
              <a:t>  </a:t>
            </a:r>
            <a:r>
              <a:rPr lang="en-US" sz="3100" dirty="0">
                <a:solidFill>
                  <a:schemeClr val="bg1"/>
                </a:solidFill>
                <a:latin typeface="+mn-lt"/>
              </a:rPr>
              <a:t>Results: Sardine closure reduce squid landings</a:t>
            </a:r>
            <a:endParaRPr lang="en-US" dirty="0">
              <a:solidFill>
                <a:schemeClr val="bg1"/>
              </a:solidFill>
              <a:latin typeface="+mn-lt"/>
            </a:endParaRPr>
          </a:p>
        </p:txBody>
      </p:sp>
      <p:pic>
        <p:nvPicPr>
          <p:cNvPr id="6" name="Content Placeholder 5">
            <a:extLst>
              <a:ext uri="{FF2B5EF4-FFF2-40B4-BE49-F238E27FC236}">
                <a16:creationId xmlns:a16="http://schemas.microsoft.com/office/drawing/2014/main" id="{7F2D95BB-D717-47FC-94B0-79DD6DAC4F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0400" y="1225027"/>
            <a:ext cx="8263199" cy="5099573"/>
          </a:xfrm>
        </p:spPr>
      </p:pic>
      <p:sp>
        <p:nvSpPr>
          <p:cNvPr id="5" name="Slide Number Placeholder 4">
            <a:extLst>
              <a:ext uri="{FF2B5EF4-FFF2-40B4-BE49-F238E27FC236}">
                <a16:creationId xmlns:a16="http://schemas.microsoft.com/office/drawing/2014/main" id="{E5D3A924-2AB0-4FAF-9A50-539DE8BCD754}"/>
              </a:ext>
            </a:extLst>
          </p:cNvPr>
          <p:cNvSpPr>
            <a:spLocks noGrp="1"/>
          </p:cNvSpPr>
          <p:nvPr>
            <p:ph type="sldNum" sz="quarter" idx="12"/>
          </p:nvPr>
        </p:nvSpPr>
        <p:spPr/>
        <p:txBody>
          <a:bodyPr/>
          <a:lstStyle/>
          <a:p>
            <a:fld id="{6FD4AA8C-2C0B-45F2-84FF-CF2E58E014B2}" type="slidenum">
              <a:rPr lang="en-US" smtClean="0"/>
              <a:t>22</a:t>
            </a:fld>
            <a:endParaRPr lang="en-US"/>
          </a:p>
        </p:txBody>
      </p:sp>
    </p:spTree>
    <p:extLst>
      <p:ext uri="{BB962C8B-B14F-4D97-AF65-F5344CB8AC3E}">
        <p14:creationId xmlns:p14="http://schemas.microsoft.com/office/powerpoint/2010/main" val="2682314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6FD5-B7E6-4311-BEFD-D6D4A89D4FAF}"/>
              </a:ext>
            </a:extLst>
          </p:cNvPr>
          <p:cNvSpPr>
            <a:spLocks noGrp="1"/>
          </p:cNvSpPr>
          <p:nvPr>
            <p:ph type="title"/>
          </p:nvPr>
        </p:nvSpPr>
        <p:spPr>
          <a:xfrm>
            <a:off x="0" y="1"/>
            <a:ext cx="9144000" cy="923278"/>
          </a:xfrm>
          <a:solidFill>
            <a:srgbClr val="003C6C"/>
          </a:solidFill>
        </p:spPr>
        <p:txBody>
          <a:bodyPr/>
          <a:lstStyle/>
          <a:p>
            <a:r>
              <a:rPr lang="en-US" dirty="0">
                <a:solidFill>
                  <a:schemeClr val="bg1"/>
                </a:solidFill>
                <a:latin typeface="+mn-lt"/>
              </a:rPr>
              <a:t>  Conclusions</a:t>
            </a:r>
          </a:p>
        </p:txBody>
      </p:sp>
      <p:sp>
        <p:nvSpPr>
          <p:cNvPr id="3" name="Content Placeholder 2">
            <a:extLst>
              <a:ext uri="{FF2B5EF4-FFF2-40B4-BE49-F238E27FC236}">
                <a16:creationId xmlns:a16="http://schemas.microsoft.com/office/drawing/2014/main" id="{F5F89EB4-FE7A-4332-8A77-6D74A195BC07}"/>
              </a:ext>
            </a:extLst>
          </p:cNvPr>
          <p:cNvSpPr>
            <a:spLocks noGrp="1"/>
          </p:cNvSpPr>
          <p:nvPr>
            <p:ph idx="1"/>
          </p:nvPr>
        </p:nvSpPr>
        <p:spPr>
          <a:xfrm>
            <a:off x="406709" y="1830378"/>
            <a:ext cx="8236548" cy="3895507"/>
          </a:xfrm>
        </p:spPr>
        <p:txBody>
          <a:bodyPr>
            <a:normAutofit fontScale="85000" lnSpcReduction="10000"/>
          </a:bodyPr>
          <a:lstStyle/>
          <a:p>
            <a:pPr marL="514350" indent="-514350">
              <a:lnSpc>
                <a:spcPct val="110000"/>
              </a:lnSpc>
              <a:buFont typeface="+mj-lt"/>
              <a:buAutoNum type="arabicPeriod"/>
            </a:pPr>
            <a:r>
              <a:rPr lang="en-US" dirty="0"/>
              <a:t>Slightly positive effect of presence on landings.</a:t>
            </a:r>
          </a:p>
          <a:p>
            <a:pPr marL="514350" indent="-514350">
              <a:lnSpc>
                <a:spcPct val="110000"/>
              </a:lnSpc>
              <a:buFont typeface="+mj-lt"/>
              <a:buAutoNum type="arabicPeriod"/>
            </a:pPr>
            <a:r>
              <a:rPr lang="en-US" dirty="0"/>
              <a:t>Substitution between market squid and Pacific sardine.</a:t>
            </a:r>
          </a:p>
          <a:p>
            <a:pPr lvl="1">
              <a:lnSpc>
                <a:spcPct val="110000"/>
              </a:lnSpc>
            </a:pPr>
            <a:r>
              <a:rPr lang="en-US" dirty="0"/>
              <a:t>It seems that Pacific sardine is more preferred than market squid.</a:t>
            </a:r>
          </a:p>
          <a:p>
            <a:pPr marL="514350" indent="-514350">
              <a:lnSpc>
                <a:spcPct val="110000"/>
              </a:lnSpc>
              <a:buFont typeface="+mj-lt"/>
              <a:buAutoNum type="arabicPeriod"/>
            </a:pPr>
            <a:r>
              <a:rPr lang="en-US" dirty="0"/>
              <a:t>Northern anchovy is less preferred than sardine and squid when both are available.</a:t>
            </a:r>
          </a:p>
          <a:p>
            <a:pPr marL="514350" indent="-514350">
              <a:lnSpc>
                <a:spcPct val="110000"/>
              </a:lnSpc>
              <a:buFont typeface="+mj-lt"/>
              <a:buAutoNum type="arabicPeriod"/>
            </a:pPr>
            <a:r>
              <a:rPr lang="en-US" dirty="0"/>
              <a:t>Closure reduce market squid landings. Is this because of a lower participation in fishing?</a:t>
            </a:r>
          </a:p>
          <a:p>
            <a:pPr marL="514350" indent="-514350">
              <a:lnSpc>
                <a:spcPct val="110000"/>
              </a:lnSpc>
              <a:buFont typeface="+mj-lt"/>
              <a:buAutoNum type="arabicPeriod"/>
            </a:pPr>
            <a:r>
              <a:rPr lang="en-US" dirty="0"/>
              <a:t>Be cautious with port constraints.</a:t>
            </a:r>
          </a:p>
        </p:txBody>
      </p:sp>
      <p:sp>
        <p:nvSpPr>
          <p:cNvPr id="6" name="Slide Number Placeholder 5">
            <a:extLst>
              <a:ext uri="{FF2B5EF4-FFF2-40B4-BE49-F238E27FC236}">
                <a16:creationId xmlns:a16="http://schemas.microsoft.com/office/drawing/2014/main" id="{0FE4A19C-1A3A-4029-B746-713A9BE72B65}"/>
              </a:ext>
            </a:extLst>
          </p:cNvPr>
          <p:cNvSpPr>
            <a:spLocks noGrp="1"/>
          </p:cNvSpPr>
          <p:nvPr>
            <p:ph type="sldNum" sz="quarter" idx="12"/>
          </p:nvPr>
        </p:nvSpPr>
        <p:spPr/>
        <p:txBody>
          <a:bodyPr/>
          <a:lstStyle/>
          <a:p>
            <a:fld id="{6FD4AA8C-2C0B-45F2-84FF-CF2E58E014B2}" type="slidenum">
              <a:rPr lang="en-US" smtClean="0"/>
              <a:t>23</a:t>
            </a:fld>
            <a:endParaRPr lang="en-US"/>
          </a:p>
        </p:txBody>
      </p:sp>
    </p:spTree>
    <p:extLst>
      <p:ext uri="{BB962C8B-B14F-4D97-AF65-F5344CB8AC3E}">
        <p14:creationId xmlns:p14="http://schemas.microsoft.com/office/powerpoint/2010/main" val="3782004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5902187-C64D-4C7A-96BC-B12E22FAF083}"/>
              </a:ext>
            </a:extLst>
          </p:cNvPr>
          <p:cNvSpPr txBox="1">
            <a:spLocks/>
          </p:cNvSpPr>
          <p:nvPr/>
        </p:nvSpPr>
        <p:spPr>
          <a:xfrm>
            <a:off x="0" y="1"/>
            <a:ext cx="9144000" cy="923278"/>
          </a:xfrm>
          <a:prstGeom prst="rect">
            <a:avLst/>
          </a:prstGeom>
          <a:solidFill>
            <a:srgbClr val="003C6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bg1"/>
                </a:solidFill>
                <a:latin typeface="+mn-lt"/>
              </a:rPr>
              <a:t>  Future work</a:t>
            </a:r>
          </a:p>
        </p:txBody>
      </p:sp>
      <p:sp>
        <p:nvSpPr>
          <p:cNvPr id="7" name="TextBox 6">
            <a:extLst>
              <a:ext uri="{FF2B5EF4-FFF2-40B4-BE49-F238E27FC236}">
                <a16:creationId xmlns:a16="http://schemas.microsoft.com/office/drawing/2014/main" id="{11881D18-2662-4C0C-B0F6-D26D0649522F}"/>
              </a:ext>
            </a:extLst>
          </p:cNvPr>
          <p:cNvSpPr txBox="1"/>
          <p:nvPr/>
        </p:nvSpPr>
        <p:spPr>
          <a:xfrm>
            <a:off x="381148" y="1466098"/>
            <a:ext cx="8488532"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ea typeface="Microsoft JhengHei UI" panose="020B0604030504040204" pitchFamily="34" charset="-120"/>
              </a:rPr>
              <a:t>Incorporate individual data for landings.</a:t>
            </a:r>
          </a:p>
          <a:p>
            <a:pPr marL="742950" lvl="1" indent="-285750">
              <a:buFont typeface="Arial" panose="020B0604020202020204" pitchFamily="34" charset="0"/>
              <a:buChar char="•"/>
            </a:pPr>
            <a:r>
              <a:rPr lang="en-US" sz="2000" dirty="0">
                <a:ea typeface="Microsoft JhengHei UI" panose="020B0604030504040204" pitchFamily="34" charset="-120"/>
              </a:rPr>
              <a:t>Check whether a vessel can switch between species or ports.</a:t>
            </a:r>
          </a:p>
          <a:p>
            <a:pPr marL="742950" lvl="1" indent="-285750">
              <a:buFont typeface="Arial" panose="020B0604020202020204" pitchFamily="34" charset="0"/>
              <a:buChar char="•"/>
            </a:pPr>
            <a:r>
              <a:rPr lang="en-US" sz="2000" dirty="0">
                <a:ea typeface="Microsoft JhengHei UI" panose="020B0604030504040204" pitchFamily="34" charset="-120"/>
              </a:rPr>
              <a:t>Vessels/port landings.</a:t>
            </a:r>
          </a:p>
          <a:p>
            <a:pPr marL="742950" lvl="1" indent="-285750">
              <a:buFont typeface="Arial" panose="020B0604020202020204" pitchFamily="34" charset="0"/>
              <a:buChar char="•"/>
            </a:pPr>
            <a:r>
              <a:rPr lang="en-US" sz="2000" dirty="0">
                <a:ea typeface="Microsoft JhengHei UI" panose="020B0604030504040204" pitchFamily="34" charset="-120"/>
              </a:rPr>
              <a:t>Vessel/port hierarchal effects.</a:t>
            </a:r>
          </a:p>
          <a:p>
            <a:pPr marL="285750" indent="-285750">
              <a:buFont typeface="Arial" panose="020B0604020202020204" pitchFamily="34" charset="0"/>
              <a:buChar char="•"/>
            </a:pPr>
            <a:r>
              <a:rPr lang="en-US" sz="2000" dirty="0">
                <a:ea typeface="Microsoft JhengHei UI" panose="020B0604030504040204" pitchFamily="34" charset="-120"/>
              </a:rPr>
              <a:t>Estimate a discrete choice model for participation.</a:t>
            </a:r>
          </a:p>
          <a:p>
            <a:pPr marL="285750" indent="-285750">
              <a:buFont typeface="Arial" panose="020B0604020202020204" pitchFamily="34" charset="0"/>
              <a:buChar char="•"/>
            </a:pPr>
            <a:r>
              <a:rPr lang="en-US" sz="2000" dirty="0">
                <a:ea typeface="Microsoft JhengHei UI" panose="020B0604030504040204" pitchFamily="34" charset="-120"/>
              </a:rPr>
              <a:t>Forecast landings &amp; participation using SDM projections.</a:t>
            </a:r>
          </a:p>
          <a:p>
            <a:pPr marL="285750" indent="-285750">
              <a:buFont typeface="Arial" panose="020B0604020202020204" pitchFamily="34" charset="0"/>
              <a:buChar char="•"/>
            </a:pPr>
            <a:r>
              <a:rPr lang="en-US" sz="2000" dirty="0">
                <a:ea typeface="Microsoft JhengHei UI" panose="020B0604030504040204" pitchFamily="34" charset="-120"/>
              </a:rPr>
              <a:t>Study changes in effort? (number of trips by species)</a:t>
            </a:r>
          </a:p>
          <a:p>
            <a:pPr marL="285750" indent="-285750">
              <a:buFont typeface="Arial" panose="020B0604020202020204" pitchFamily="34" charset="0"/>
              <a:buChar char="•"/>
            </a:pPr>
            <a:endParaRPr lang="en-US" sz="2000" dirty="0">
              <a:ea typeface="Microsoft JhengHei UI" panose="020B0604030504040204" pitchFamily="34" charset="-120"/>
            </a:endParaRPr>
          </a:p>
          <a:p>
            <a:endParaRPr lang="en-US" sz="2000" dirty="0">
              <a:ea typeface="Microsoft JhengHei UI" panose="020B0604030504040204" pitchFamily="34" charset="-120"/>
            </a:endParaRPr>
          </a:p>
        </p:txBody>
      </p:sp>
      <p:cxnSp>
        <p:nvCxnSpPr>
          <p:cNvPr id="8" name="Straight Connector 7">
            <a:extLst>
              <a:ext uri="{FF2B5EF4-FFF2-40B4-BE49-F238E27FC236}">
                <a16:creationId xmlns:a16="http://schemas.microsoft.com/office/drawing/2014/main" id="{FC90F580-764C-4E5C-8CDB-60F2C07192C2}"/>
              </a:ext>
            </a:extLst>
          </p:cNvPr>
          <p:cNvCxnSpPr>
            <a:cxnSpLocks/>
          </p:cNvCxnSpPr>
          <p:nvPr/>
        </p:nvCxnSpPr>
        <p:spPr>
          <a:xfrm>
            <a:off x="381148" y="3777328"/>
            <a:ext cx="8183732" cy="0"/>
          </a:xfrm>
          <a:prstGeom prst="line">
            <a:avLst/>
          </a:prstGeom>
          <a:ln w="28575">
            <a:solidFill>
              <a:srgbClr val="FDC7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CE9A769-99B3-40DC-99E5-4DBABC38A71C}"/>
              </a:ext>
            </a:extLst>
          </p:cNvPr>
          <p:cNvSpPr/>
          <p:nvPr/>
        </p:nvSpPr>
        <p:spPr>
          <a:xfrm>
            <a:off x="381148" y="3891576"/>
            <a:ext cx="7764645" cy="1938992"/>
          </a:xfrm>
          <a:prstGeom prst="rect">
            <a:avLst/>
          </a:prstGeom>
        </p:spPr>
        <p:txBody>
          <a:bodyPr wrap="square">
            <a:spAutoFit/>
          </a:bodyPr>
          <a:lstStyle/>
          <a:p>
            <a:r>
              <a:rPr lang="en-US" sz="2000" dirty="0">
                <a:ea typeface="Microsoft JhengHei UI" panose="020B0604030504040204" pitchFamily="34" charset="-120"/>
              </a:rPr>
              <a:t>Other project:</a:t>
            </a:r>
          </a:p>
          <a:p>
            <a:pPr marL="285750" indent="-285750">
              <a:buFont typeface="Arial" panose="020B0604020202020204" pitchFamily="34" charset="0"/>
              <a:buChar char="•"/>
            </a:pPr>
            <a:r>
              <a:rPr lang="en-US" sz="2000" dirty="0">
                <a:ea typeface="Microsoft JhengHei UI" panose="020B0604030504040204" pitchFamily="34" charset="-120"/>
              </a:rPr>
              <a:t>Decision of where and what to fish.</a:t>
            </a:r>
          </a:p>
          <a:p>
            <a:pPr marL="285750" indent="-285750">
              <a:buFont typeface="Arial" panose="020B0604020202020204" pitchFamily="34" charset="0"/>
              <a:buChar char="•"/>
            </a:pPr>
            <a:r>
              <a:rPr lang="en-US" sz="2000" dirty="0">
                <a:ea typeface="Microsoft JhengHei UI" panose="020B0604030504040204" pitchFamily="34" charset="-120"/>
              </a:rPr>
              <a:t>Forecast future fleet movements</a:t>
            </a:r>
          </a:p>
          <a:p>
            <a:pPr marL="285750" indent="-285750">
              <a:buFont typeface="Arial" panose="020B0604020202020204" pitchFamily="34" charset="0"/>
              <a:buChar char="•"/>
            </a:pPr>
            <a:r>
              <a:rPr lang="en-US" sz="2000" dirty="0">
                <a:ea typeface="Microsoft JhengHei UI" panose="020B0604030504040204" pitchFamily="34" charset="-120"/>
              </a:rPr>
              <a:t>Discrete choice model for daily species/location decision:</a:t>
            </a:r>
          </a:p>
          <a:p>
            <a:pPr marL="742950" lvl="1" indent="-285750">
              <a:buFont typeface="Arial" panose="020B0604020202020204" pitchFamily="34" charset="0"/>
              <a:buChar char="•"/>
            </a:pPr>
            <a:r>
              <a:rPr lang="en-US" sz="2000" dirty="0">
                <a:ea typeface="Microsoft JhengHei UI" panose="020B0604030504040204" pitchFamily="34" charset="-120"/>
              </a:rPr>
              <a:t>Daily information for landings.</a:t>
            </a:r>
          </a:p>
          <a:p>
            <a:pPr marL="742950" lvl="1" indent="-285750">
              <a:buFont typeface="Arial" panose="020B0604020202020204" pitchFamily="34" charset="0"/>
              <a:buChar char="•"/>
            </a:pPr>
            <a:r>
              <a:rPr lang="en-US" sz="2000" dirty="0">
                <a:ea typeface="Microsoft JhengHei UI" panose="020B0604030504040204" pitchFamily="34" charset="-120"/>
              </a:rPr>
              <a:t>Global Fishing Watch.</a:t>
            </a:r>
          </a:p>
        </p:txBody>
      </p:sp>
      <p:sp>
        <p:nvSpPr>
          <p:cNvPr id="4" name="Slide Number Placeholder 3">
            <a:extLst>
              <a:ext uri="{FF2B5EF4-FFF2-40B4-BE49-F238E27FC236}">
                <a16:creationId xmlns:a16="http://schemas.microsoft.com/office/drawing/2014/main" id="{32025B15-862C-43A4-9958-8CC0D98F0231}"/>
              </a:ext>
            </a:extLst>
          </p:cNvPr>
          <p:cNvSpPr>
            <a:spLocks noGrp="1"/>
          </p:cNvSpPr>
          <p:nvPr>
            <p:ph type="sldNum" sz="quarter" idx="12"/>
          </p:nvPr>
        </p:nvSpPr>
        <p:spPr/>
        <p:txBody>
          <a:bodyPr/>
          <a:lstStyle/>
          <a:p>
            <a:fld id="{6FD4AA8C-2C0B-45F2-84FF-CF2E58E014B2}" type="slidenum">
              <a:rPr lang="en-US" smtClean="0"/>
              <a:t>24</a:t>
            </a:fld>
            <a:endParaRPr lang="en-US"/>
          </a:p>
        </p:txBody>
      </p:sp>
    </p:spTree>
    <p:extLst>
      <p:ext uri="{BB962C8B-B14F-4D97-AF65-F5344CB8AC3E}">
        <p14:creationId xmlns:p14="http://schemas.microsoft.com/office/powerpoint/2010/main" val="3675343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3C6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B77D2-C19A-410A-8137-D34D2546F304}"/>
              </a:ext>
            </a:extLst>
          </p:cNvPr>
          <p:cNvSpPr>
            <a:spLocks noGrp="1"/>
          </p:cNvSpPr>
          <p:nvPr>
            <p:ph type="ctrTitle"/>
          </p:nvPr>
        </p:nvSpPr>
        <p:spPr>
          <a:xfrm>
            <a:off x="462611" y="1122323"/>
            <a:ext cx="8030346" cy="852351"/>
          </a:xfrm>
        </p:spPr>
        <p:txBody>
          <a:bodyPr>
            <a:normAutofit/>
          </a:bodyPr>
          <a:lstStyle/>
          <a:p>
            <a:r>
              <a:rPr lang="en-US" sz="36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Thanks for your attention!</a:t>
            </a:r>
          </a:p>
        </p:txBody>
      </p:sp>
      <p:sp>
        <p:nvSpPr>
          <p:cNvPr id="3" name="Subtitle 2">
            <a:extLst>
              <a:ext uri="{FF2B5EF4-FFF2-40B4-BE49-F238E27FC236}">
                <a16:creationId xmlns:a16="http://schemas.microsoft.com/office/drawing/2014/main" id="{55D00C7A-D1C2-4751-ACDD-59B01C304ED0}"/>
              </a:ext>
            </a:extLst>
          </p:cNvPr>
          <p:cNvSpPr>
            <a:spLocks noGrp="1"/>
          </p:cNvSpPr>
          <p:nvPr>
            <p:ph type="subTitle" idx="1"/>
          </p:nvPr>
        </p:nvSpPr>
        <p:spPr>
          <a:xfrm>
            <a:off x="1061853" y="4062720"/>
            <a:ext cx="6831862" cy="1962029"/>
          </a:xfrm>
        </p:spPr>
        <p:txBody>
          <a:bodyPr>
            <a:normAutofit fontScale="92500" lnSpcReduction="10000"/>
          </a:bodyPr>
          <a:lstStyle/>
          <a:p>
            <a:endParaRPr lang="en-US" sz="1200" dirty="0">
              <a:solidFill>
                <a:schemeClr val="bg1"/>
              </a:solidFill>
              <a:ea typeface="Microsoft JhengHei UI" panose="020B0604030504040204" pitchFamily="34" charset="-120"/>
            </a:endParaRPr>
          </a:p>
          <a:p>
            <a:r>
              <a:rPr lang="en-US" sz="1900" b="1" dirty="0">
                <a:solidFill>
                  <a:schemeClr val="bg1"/>
                </a:solidFill>
                <a:ea typeface="Lato Semibold" panose="020F0502020204030203" pitchFamily="34" charset="0"/>
                <a:cs typeface="Lato Semibold" panose="020F0502020204030203" pitchFamily="34" charset="0"/>
              </a:rPr>
              <a:t>Felipe J. Quezada</a:t>
            </a:r>
          </a:p>
          <a:p>
            <a:r>
              <a:rPr lang="en-US" sz="1300" dirty="0">
                <a:solidFill>
                  <a:schemeClr val="bg1"/>
                </a:solidFill>
                <a:ea typeface="Microsoft JhengHei UI" panose="020B0604030504040204" pitchFamily="34" charset="-120"/>
              </a:rPr>
              <a:t> Postdoctoral Scholar</a:t>
            </a:r>
          </a:p>
          <a:p>
            <a:r>
              <a:rPr lang="en-US" sz="1300" dirty="0">
                <a:solidFill>
                  <a:schemeClr val="bg1"/>
                </a:solidFill>
                <a:ea typeface="Microsoft JhengHei UI" panose="020B0604030504040204" pitchFamily="34" charset="-120"/>
              </a:rPr>
              <a:t> UC Santa Cruz &amp; NOAA-SWFSC</a:t>
            </a:r>
          </a:p>
          <a:p>
            <a:endParaRPr lang="en-US" sz="1200" dirty="0">
              <a:solidFill>
                <a:schemeClr val="bg1"/>
              </a:solidFill>
              <a:ea typeface="Microsoft JhengHei UI" panose="020B0604030504040204" pitchFamily="34" charset="-120"/>
            </a:endParaRPr>
          </a:p>
          <a:p>
            <a:r>
              <a:rPr lang="en-US" sz="1300" dirty="0">
                <a:solidFill>
                  <a:srgbClr val="FF3399"/>
                </a:solidFill>
                <a:ea typeface="Microsoft JhengHei UI" panose="020B0604030504040204" pitchFamily="34" charset="-120"/>
                <a:hlinkClick r:id="rId2">
                  <a:extLst>
                    <a:ext uri="{A12FA001-AC4F-418D-AE19-62706E023703}">
                      <ahyp:hlinkClr xmlns:ahyp="http://schemas.microsoft.com/office/drawing/2018/hyperlinkcolor" val="tx"/>
                    </a:ext>
                  </a:extLst>
                </a:hlinkClick>
              </a:rPr>
              <a:t>felipequezada.com</a:t>
            </a:r>
            <a:endParaRPr lang="en-US" sz="1300" dirty="0">
              <a:solidFill>
                <a:srgbClr val="FF3399"/>
              </a:solidFill>
              <a:ea typeface="Microsoft JhengHei UI" panose="020B0604030504040204" pitchFamily="34" charset="-120"/>
            </a:endParaRPr>
          </a:p>
          <a:p>
            <a:r>
              <a:rPr lang="en-US" sz="1300" dirty="0">
                <a:solidFill>
                  <a:srgbClr val="FF3399"/>
                </a:solidFill>
                <a:ea typeface="Microsoft JhengHei UI" panose="020B0604030504040204" pitchFamily="34" charset="-120"/>
              </a:rPr>
              <a:t> </a:t>
            </a:r>
            <a:r>
              <a:rPr lang="en-US" sz="1300" dirty="0">
                <a:solidFill>
                  <a:srgbClr val="FF3399"/>
                </a:solidFill>
                <a:ea typeface="Microsoft JhengHei UI" panose="020B0604030504040204" pitchFamily="34" charset="-120"/>
                <a:hlinkClick r:id="rId3">
                  <a:extLst>
                    <a:ext uri="{A12FA001-AC4F-418D-AE19-62706E023703}">
                      <ahyp:hlinkClr xmlns:ahyp="http://schemas.microsoft.com/office/drawing/2018/hyperlinkcolor" val="tx"/>
                    </a:ext>
                  </a:extLst>
                </a:hlinkClick>
              </a:rPr>
              <a:t>felipe.quezada@noaa.gov</a:t>
            </a:r>
            <a:endParaRPr lang="en-US" sz="1300" dirty="0">
              <a:solidFill>
                <a:srgbClr val="FF3399"/>
              </a:solidFill>
              <a:ea typeface="Microsoft JhengHei UI" panose="020B0604030504040204" pitchFamily="34" charset="-120"/>
            </a:endParaRPr>
          </a:p>
        </p:txBody>
      </p:sp>
      <p:pic>
        <p:nvPicPr>
          <p:cNvPr id="1026" name="Picture 2" descr="https://communications.ucsc.edu/wp-content/uploads/2021/04/2021-Logo-Do-2.jpg">
            <a:extLst>
              <a:ext uri="{FF2B5EF4-FFF2-40B4-BE49-F238E27FC236}">
                <a16:creationId xmlns:a16="http://schemas.microsoft.com/office/drawing/2014/main" id="{3AA06CBB-4867-46FA-B33F-3F8F976D8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5743" y="2590542"/>
            <a:ext cx="2486025" cy="85235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67B4593C-666A-4A21-9A4D-CE41B22F5DEC}"/>
              </a:ext>
            </a:extLst>
          </p:cNvPr>
          <p:cNvCxnSpPr>
            <a:cxnSpLocks/>
          </p:cNvCxnSpPr>
          <p:nvPr/>
        </p:nvCxnSpPr>
        <p:spPr>
          <a:xfrm flipV="1">
            <a:off x="680759" y="2153127"/>
            <a:ext cx="7764647" cy="24120"/>
          </a:xfrm>
          <a:prstGeom prst="line">
            <a:avLst/>
          </a:prstGeom>
          <a:ln w="50800">
            <a:solidFill>
              <a:srgbClr val="FDC700"/>
            </a:solidFill>
          </a:ln>
        </p:spPr>
        <p:style>
          <a:lnRef idx="1">
            <a:schemeClr val="accent1"/>
          </a:lnRef>
          <a:fillRef idx="0">
            <a:schemeClr val="accent1"/>
          </a:fillRef>
          <a:effectRef idx="0">
            <a:schemeClr val="accent1"/>
          </a:effectRef>
          <a:fontRef idx="minor">
            <a:schemeClr val="tx1"/>
          </a:fontRef>
        </p:style>
      </p:cxnSp>
      <p:pic>
        <p:nvPicPr>
          <p:cNvPr id="11" name="Picture 2" descr="https://cpo.noaa.gov/portals/0/Images/COCA/CAFA.png">
            <a:extLst>
              <a:ext uri="{FF2B5EF4-FFF2-40B4-BE49-F238E27FC236}">
                <a16:creationId xmlns:a16="http://schemas.microsoft.com/office/drawing/2014/main" id="{5AA85E32-1D0C-4254-B07D-4090700404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2234" y="2599817"/>
            <a:ext cx="2573524" cy="852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257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78B9F2-7802-4660-AD29-C718D0D44B59}"/>
                  </a:ext>
                </a:extLst>
              </p:cNvPr>
              <p:cNvSpPr>
                <a:spLocks noGrp="1"/>
              </p:cNvSpPr>
              <p:nvPr>
                <p:ph idx="1"/>
              </p:nvPr>
            </p:nvSpPr>
            <p:spPr>
              <a:xfrm>
                <a:off x="358712" y="1091045"/>
                <a:ext cx="8536713" cy="5517573"/>
              </a:xfrm>
            </p:spPr>
            <p:txBody>
              <a:bodyPr>
                <a:normAutofit fontScale="70000" lnSpcReduction="20000"/>
              </a:bodyPr>
              <a:lstStyle/>
              <a:p>
                <a:pPr>
                  <a:lnSpc>
                    <a:spcPct val="120000"/>
                  </a:lnSpc>
                </a:pPr>
                <a:r>
                  <a:rPr lang="en-US" dirty="0">
                    <a:ea typeface="Microsoft JhengHei UI" panose="020B0604030504040204" pitchFamily="34" charset="-120"/>
                  </a:rPr>
                  <a:t>In general, our </a:t>
                </a:r>
                <a:r>
                  <a:rPr lang="en-US" dirty="0">
                    <a:latin typeface="Microsoft JhengHei UI" panose="020B0604030504040204" pitchFamily="34" charset="-120"/>
                    <a:ea typeface="Microsoft JhengHei UI" panose="020B0604030504040204" pitchFamily="34" charset="-120"/>
                  </a:rPr>
                  <a:t>Hierarchical </a:t>
                </a:r>
                <a:r>
                  <a:rPr lang="en-US" dirty="0">
                    <a:ea typeface="Microsoft JhengHei UI" panose="020B0604030504040204" pitchFamily="34" charset="-120"/>
                  </a:rPr>
                  <a:t>Bayesian </a:t>
                </a:r>
                <a:r>
                  <a:rPr lang="en-US" dirty="0">
                    <a:latin typeface="Microsoft JhengHei UI" panose="020B0604030504040204" pitchFamily="34" charset="-120"/>
                    <a:ea typeface="Microsoft JhengHei UI" panose="020B0604030504040204" pitchFamily="34" charset="-120"/>
                  </a:rPr>
                  <a:t>Hurdle </a:t>
                </a:r>
                <a:r>
                  <a:rPr lang="en-US" dirty="0">
                    <a:ea typeface="Microsoft JhengHei UI" panose="020B0604030504040204" pitchFamily="34" charset="-120"/>
                  </a:rPr>
                  <a:t>models have the following structure:</a:t>
                </a:r>
              </a:p>
              <a:p>
                <a:pPr marL="0" indent="0" algn="ctr">
                  <a:lnSpc>
                    <a:spcPct val="220000"/>
                  </a:lnSpc>
                  <a:buNone/>
                </a:pPr>
                <a14:m>
                  <m:oMathPara xmlns:m="http://schemas.openxmlformats.org/officeDocument/2006/math">
                    <m:oMathParaPr>
                      <m:jc m:val="centerGroup"/>
                    </m:oMathParaPr>
                    <m:oMath xmlns:m="http://schemas.openxmlformats.org/officeDocument/2006/math">
                      <m:d>
                        <m:dPr>
                          <m:begChr m:val="["/>
                          <m:endChr m:val="]"/>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𝜃</m:t>
                              </m:r>
                            </m:e>
                            <m:sub>
                              <m:r>
                                <a:rPr lang="en-US" i="1" dirty="0" err="1">
                                  <a:latin typeface="Cambria Math" panose="02040503050406030204" pitchFamily="18" charset="0"/>
                                </a:rPr>
                                <m:t>𝑖</m:t>
                              </m:r>
                            </m:sub>
                          </m:sSub>
                          <m:r>
                            <a:rPr lang="en-US" b="0" i="1" dirty="0">
                              <a:latin typeface="Cambria Math" panose="02040503050406030204" pitchFamily="18" charset="0"/>
                            </a:rPr>
                            <m:t> | </m:t>
                          </m:r>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𝑡</m:t>
                              </m:r>
                            </m:sub>
                          </m:sSub>
                        </m:e>
                      </m:d>
                      <m:r>
                        <a:rPr lang="en-US" i="1" dirty="0">
                          <a:latin typeface="Cambria Math" panose="02040503050406030204" pitchFamily="18" charset="0"/>
                          <a:ea typeface="Cambria Math" panose="02040503050406030204" pitchFamily="18" charset="0"/>
                        </a:rPr>
                        <m:t>∝</m:t>
                      </m:r>
                      <m:r>
                        <a:rPr lang="en-US" b="0" i="1" dirty="0">
                          <a:latin typeface="Cambria Math" panose="02040503050406030204" pitchFamily="18" charset="0"/>
                          <a:ea typeface="Cambria Math" panose="02040503050406030204" pitchFamily="18" charset="0"/>
                        </a:rPr>
                        <m:t>𝑓</m:t>
                      </m:r>
                      <m:d>
                        <m:dPr>
                          <m:ctrlPr>
                            <a:rPr lang="en-US" b="0" i="1" dirty="0">
                              <a:latin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𝑡</m:t>
                              </m:r>
                            </m:sub>
                          </m:sSub>
                          <m:r>
                            <a:rPr lang="en-US" b="0" i="1" dirty="0">
                              <a:latin typeface="Cambria Math" panose="02040503050406030204" pitchFamily="18" charset="0"/>
                            </a:rPr>
                            <m:t> | </m:t>
                          </m:r>
                          <m:sSub>
                            <m:sSubPr>
                              <m:ctrlPr>
                                <a:rPr lang="en-US" i="1" dirty="0" err="1">
                                  <a:latin typeface="Cambria Math" panose="02040503050406030204" pitchFamily="18" charset="0"/>
                                </a:rPr>
                              </m:ctrlPr>
                            </m:sSubPr>
                            <m:e>
                              <m:r>
                                <a:rPr lang="en-US" i="1" dirty="0">
                                  <a:latin typeface="Cambria Math" panose="02040503050406030204" pitchFamily="18" charset="0"/>
                                </a:rPr>
                                <m:t>𝜃</m:t>
                              </m:r>
                            </m:e>
                            <m:sub>
                              <m:r>
                                <a:rPr lang="en-US" i="1" dirty="0" err="1">
                                  <a:latin typeface="Cambria Math" panose="02040503050406030204" pitchFamily="18" charset="0"/>
                                </a:rPr>
                                <m:t>𝑖</m:t>
                              </m:r>
                            </m:sub>
                          </m:sSub>
                        </m:e>
                      </m:d>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𝜃</m:t>
                              </m:r>
                            </m:e>
                            <m:sub>
                              <m:r>
                                <a:rPr lang="en-US" i="1" dirty="0" err="1">
                                  <a:latin typeface="Cambria Math" panose="02040503050406030204" pitchFamily="18" charset="0"/>
                                </a:rPr>
                                <m:t>𝑖</m:t>
                              </m:r>
                            </m:sub>
                          </m:sSub>
                        </m:e>
                      </m:d>
                    </m:oMath>
                  </m:oMathPara>
                </a14:m>
                <a:endParaRPr lang="en-US" dirty="0">
                  <a:ea typeface="Microsoft JhengHei UI" panose="020B0604030504040204" pitchFamily="34" charset="-120"/>
                </a:endParaRPr>
              </a:p>
              <a:p>
                <a:pPr marL="0" indent="0">
                  <a:lnSpc>
                    <a:spcPct val="120000"/>
                  </a:lnSpc>
                  <a:buNone/>
                </a:pPr>
                <a:r>
                  <a:rPr lang="en-US" dirty="0">
                    <a:ea typeface="Microsoft JhengHei UI" panose="020B0604030504040204" pitchFamily="34" charset="-120"/>
                  </a:rPr>
                  <a:t>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𝑞</m:t>
                        </m:r>
                      </m:e>
                      <m:sub>
                        <m:r>
                          <a:rPr lang="en-US" b="0" i="1" dirty="0">
                            <a:latin typeface="Cambria Math" panose="02040503050406030204" pitchFamily="18" charset="0"/>
                          </a:rPr>
                          <m:t>𝑖</m:t>
                        </m:r>
                        <m:r>
                          <a:rPr lang="en-US" b="0" i="1" dirty="0">
                            <a:latin typeface="Cambria Math" panose="02040503050406030204" pitchFamily="18" charset="0"/>
                          </a:rPr>
                          <m:t>,</m:t>
                        </m:r>
                        <m:r>
                          <a:rPr lang="en-US" b="0" i="1" dirty="0">
                            <a:latin typeface="Cambria Math" panose="02040503050406030204" pitchFamily="18" charset="0"/>
                          </a:rPr>
                          <m:t>𝑡</m:t>
                        </m:r>
                      </m:sub>
                    </m:sSub>
                  </m:oMath>
                </a14:m>
                <a:r>
                  <a:rPr lang="en-US" dirty="0">
                    <a:ea typeface="Microsoft JhengHei UI" panose="020B0604030504040204" pitchFamily="34" charset="-120"/>
                  </a:rPr>
                  <a:t> is the observed landings of the corresponding species in port </a:t>
                </a:r>
                <a14:m>
                  <m:oMath xmlns:m="http://schemas.openxmlformats.org/officeDocument/2006/math">
                    <m:r>
                      <a:rPr lang="en-US" i="1" dirty="0">
                        <a:latin typeface="Cambria Math" panose="02040503050406030204" pitchFamily="18" charset="0"/>
                      </a:rPr>
                      <m:t>𝑖</m:t>
                    </m:r>
                    <m:r>
                      <a:rPr lang="en-US" b="0" i="1" dirty="0">
                        <a:latin typeface="Cambria Math" panose="02040503050406030204" pitchFamily="18" charset="0"/>
                      </a:rPr>
                      <m:t>∈</m:t>
                    </m:r>
                    <m:d>
                      <m:dPr>
                        <m:ctrlPr>
                          <a:rPr lang="en-US" b="0" i="1" dirty="0">
                            <a:latin typeface="Cambria Math" panose="02040503050406030204" pitchFamily="18" charset="0"/>
                          </a:rPr>
                        </m:ctrlPr>
                      </m:dPr>
                      <m:e>
                        <m:r>
                          <a:rPr lang="en-US" b="0" i="1" dirty="0">
                            <a:latin typeface="Cambria Math" panose="02040503050406030204" pitchFamily="18" charset="0"/>
                          </a:rPr>
                          <m:t>1,…,</m:t>
                        </m:r>
                        <m:r>
                          <a:rPr lang="en-US" b="0" i="1" dirty="0">
                            <a:latin typeface="Cambria Math" panose="02040503050406030204" pitchFamily="18" charset="0"/>
                          </a:rPr>
                          <m:t>𝐿</m:t>
                        </m:r>
                      </m:e>
                    </m:d>
                  </m:oMath>
                </a14:m>
                <a:r>
                  <a:rPr lang="en-US" dirty="0">
                    <a:ea typeface="Microsoft JhengHei UI" panose="020B0604030504040204" pitchFamily="34" charset="-120"/>
                  </a:rPr>
                  <a:t> at year </a:t>
                </a:r>
                <a14:m>
                  <m:oMath xmlns:m="http://schemas.openxmlformats.org/officeDocument/2006/math">
                    <m:r>
                      <a:rPr lang="en-US" b="0" i="1">
                        <a:latin typeface="Cambria Math" panose="02040503050406030204" pitchFamily="18" charset="0"/>
                      </a:rPr>
                      <m:t>𝑡</m:t>
                    </m:r>
                  </m:oMath>
                </a14:m>
                <a:r>
                  <a:rPr lang="en-US" dirty="0">
                    <a:ea typeface="Microsoft JhengHei UI" panose="020B0604030504040204" pitchFamily="34" charset="-120"/>
                  </a:rPr>
                  <a:t>, </a:t>
                </a:r>
                <a14:m>
                  <m:oMath xmlns:m="http://schemas.openxmlformats.org/officeDocument/2006/math">
                    <m:r>
                      <a:rPr lang="en-US" b="0" i="1">
                        <a:latin typeface="Cambria Math" panose="02040503050406030204" pitchFamily="18" charset="0"/>
                      </a:rPr>
                      <m:t>𝐿</m:t>
                    </m:r>
                  </m:oMath>
                </a14:m>
                <a:r>
                  <a:rPr lang="en-US" dirty="0">
                    <a:ea typeface="Microsoft JhengHei UI" panose="020B0604030504040204" pitchFamily="34" charset="-120"/>
                  </a:rPr>
                  <a:t> is the total numbers of port, and </a:t>
                </a:r>
                <a14:m>
                  <m:oMath xmlns:m="http://schemas.openxmlformats.org/officeDocument/2006/math">
                    <m:sSub>
                      <m:sSubPr>
                        <m:ctrlPr>
                          <a:rPr lang="en-US" b="0"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Microsoft JhengHei UI" panose="020B0604030504040204" pitchFamily="34" charset="-120"/>
                          </a:rPr>
                        </m:ctrlPr>
                      </m:sSubPr>
                      <m:e>
                        <m:r>
                          <a:rPr lang="en-US" i="1" dirty="0">
                            <a:latin typeface="Cambria Math" panose="02040503050406030204" pitchFamily="18" charset="0"/>
                            <a:ea typeface="Microsoft JhengHei UI" panose="020B0604030504040204" pitchFamily="34" charset="-120"/>
                          </a:rPr>
                          <m:t>𝛾</m:t>
                        </m:r>
                      </m:e>
                      <m:sub>
                        <m:r>
                          <a:rPr lang="en-US" i="1" dirty="0" err="1">
                            <a:latin typeface="Cambria Math" panose="02040503050406030204" pitchFamily="18" charset="0"/>
                            <a:ea typeface="Microsoft JhengHei UI" panose="020B0604030504040204" pitchFamily="34" charset="-120"/>
                          </a:rPr>
                          <m:t>𝑖</m:t>
                        </m:r>
                      </m:sub>
                    </m:sSub>
                    <m:r>
                      <a:rPr lang="en-US" b="0" i="1" dirty="0" smtClean="0">
                        <a:latin typeface="Cambria Math" panose="02040503050406030204" pitchFamily="18" charset="0"/>
                        <a:ea typeface="Microsoft JhengHei UI" panose="020B0604030504040204" pitchFamily="34" charset="-120"/>
                      </a:rPr>
                      <m:t>,</m:t>
                    </m:r>
                    <m:sSub>
                      <m:sSubPr>
                        <m:ctrlPr>
                          <a:rPr lang="en-US" i="1" dirty="0">
                            <a:latin typeface="Cambria Math" panose="02040503050406030204" pitchFamily="18" charset="0"/>
                            <a:ea typeface="Microsoft JhengHei UI" panose="020B0604030504040204" pitchFamily="34" charset="-120"/>
                          </a:rPr>
                        </m:ctrlPr>
                      </m:sSubPr>
                      <m:e>
                        <m:r>
                          <a:rPr lang="en-US" i="1" dirty="0">
                            <a:latin typeface="Cambria Math" panose="02040503050406030204" pitchFamily="18" charset="0"/>
                            <a:ea typeface="Microsoft JhengHei UI" panose="020B0604030504040204" pitchFamily="34" charset="-120"/>
                          </a:rPr>
                          <m:t>𝛽</m:t>
                        </m:r>
                      </m:e>
                      <m:sub>
                        <m:r>
                          <a:rPr lang="en-US" i="1" dirty="0" err="1">
                            <a:latin typeface="Cambria Math" panose="02040503050406030204" pitchFamily="18" charset="0"/>
                            <a:ea typeface="Microsoft JhengHei UI" panose="020B0604030504040204" pitchFamily="34" charset="-120"/>
                          </a:rPr>
                          <m:t>𝑖</m:t>
                        </m:r>
                      </m:sub>
                    </m:sSub>
                    <m:r>
                      <a:rPr lang="en-US" b="0" i="1" smtClean="0">
                        <a:latin typeface="Cambria Math" panose="02040503050406030204" pitchFamily="18" charset="0"/>
                        <a:ea typeface="Cambria Math" panose="02040503050406030204" pitchFamily="18" charset="0"/>
                      </a:rPr>
                      <m:t>}</m:t>
                    </m:r>
                  </m:oMath>
                </a14:m>
                <a:r>
                  <a:rPr lang="en-US" dirty="0">
                    <a:ea typeface="Microsoft JhengHei UI" panose="020B0604030504040204" pitchFamily="34" charset="-120"/>
                  </a:rPr>
                  <a:t> are the parameters (i.e. random-coefficients) to be estimated at the port level.</a:t>
                </a:r>
              </a:p>
              <a:p>
                <a:pPr>
                  <a:lnSpc>
                    <a:spcPct val="120000"/>
                  </a:lnSpc>
                </a:pPr>
                <a:endParaRPr lang="en-US" dirty="0">
                  <a:ea typeface="Microsoft JhengHei UI" panose="020B0604030504040204" pitchFamily="34" charset="-120"/>
                </a:endParaRPr>
              </a:p>
              <a:p>
                <a:pPr>
                  <a:lnSpc>
                    <a:spcPct val="120000"/>
                  </a:lnSpc>
                </a:pPr>
                <a:r>
                  <a:rPr lang="en-US" dirty="0">
                    <a:ea typeface="Microsoft JhengHei UI" panose="020B0604030504040204" pitchFamily="34" charset="-120"/>
                  </a:rPr>
                  <a:t>The distribution </a:t>
                </a:r>
                <a14:m>
                  <m:oMath xmlns:m="http://schemas.openxmlformats.org/officeDocument/2006/math">
                    <m:r>
                      <a:rPr lang="en-US" i="1" dirty="0">
                        <a:latin typeface="Cambria Math" panose="02040503050406030204" pitchFamily="18" charset="0"/>
                        <a:ea typeface="Cambria Math" panose="02040503050406030204" pitchFamily="18" charset="0"/>
                      </a:rPr>
                      <m:t>𝑓</m:t>
                    </m:r>
                    <m:d>
                      <m:dPr>
                        <m:ctrlPr>
                          <a:rPr lang="en-US" i="1" dirty="0">
                            <a:latin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𝑡</m:t>
                            </m:r>
                          </m:sub>
                        </m:sSub>
                        <m:r>
                          <a:rPr lang="en-US" i="1" dirty="0">
                            <a:latin typeface="Cambria Math" panose="02040503050406030204" pitchFamily="18" charset="0"/>
                          </a:rPr>
                          <m:t> | </m:t>
                        </m:r>
                        <m:sSub>
                          <m:sSubPr>
                            <m:ctrlPr>
                              <a:rPr lang="en-US" i="1" dirty="0" err="1">
                                <a:latin typeface="Cambria Math" panose="02040503050406030204" pitchFamily="18" charset="0"/>
                              </a:rPr>
                            </m:ctrlPr>
                          </m:sSubPr>
                          <m:e>
                            <m:r>
                              <a:rPr lang="en-US" i="1" dirty="0">
                                <a:latin typeface="Cambria Math" panose="02040503050406030204" pitchFamily="18" charset="0"/>
                              </a:rPr>
                              <m:t>𝜃</m:t>
                            </m:r>
                          </m:e>
                          <m:sub>
                            <m:r>
                              <a:rPr lang="en-US" i="1" dirty="0" err="1">
                                <a:latin typeface="Cambria Math" panose="02040503050406030204" pitchFamily="18" charset="0"/>
                              </a:rPr>
                              <m:t>𝑖</m:t>
                            </m:r>
                          </m:sub>
                        </m:sSub>
                      </m:e>
                    </m:d>
                  </m:oMath>
                </a14:m>
                <a:r>
                  <a:rPr lang="en-US" dirty="0">
                    <a:ea typeface="Microsoft JhengHei UI" panose="020B0604030504040204" pitchFamily="34" charset="-120"/>
                  </a:rPr>
                  <a:t> can be rewritten as:</a:t>
                </a:r>
              </a:p>
              <a:p>
                <a:pPr marL="0" indent="0">
                  <a:lnSpc>
                    <a:spcPct val="120000"/>
                  </a:lnSpc>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mbria Math" panose="02040503050406030204" pitchFamily="18" charset="0"/>
                        </a:rPr>
                        <m:t>𝑓</m:t>
                      </m:r>
                      <m:d>
                        <m:dPr>
                          <m:ctrlPr>
                            <a:rPr lang="en-US" i="1" dirty="0">
                              <a:latin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rPr>
                                <m:t>𝑞</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𝑡</m:t>
                              </m:r>
                            </m:sub>
                          </m:sSub>
                          <m:r>
                            <a:rPr lang="en-US" i="1" dirty="0">
                              <a:latin typeface="Cambria Math" panose="02040503050406030204" pitchFamily="18" charset="0"/>
                            </a:rPr>
                            <m:t> | </m:t>
                          </m:r>
                          <m:sSub>
                            <m:sSubPr>
                              <m:ctrlPr>
                                <a:rPr lang="en-US" i="1" dirty="0" err="1">
                                  <a:latin typeface="Cambria Math" panose="02040503050406030204" pitchFamily="18" charset="0"/>
                                </a:rPr>
                              </m:ctrlPr>
                            </m:sSubPr>
                            <m:e>
                              <m:r>
                                <a:rPr lang="en-US" i="1" dirty="0">
                                  <a:latin typeface="Cambria Math" panose="02040503050406030204" pitchFamily="18" charset="0"/>
                                </a:rPr>
                                <m:t>𝜃</m:t>
                              </m:r>
                            </m:e>
                            <m:sub>
                              <m:r>
                                <a:rPr lang="en-US" i="1" dirty="0" err="1">
                                  <a:latin typeface="Cambria Math" panose="02040503050406030204" pitchFamily="18" charset="0"/>
                                </a:rPr>
                                <m:t>𝑖</m:t>
                              </m:r>
                            </m:sub>
                          </m:sSub>
                        </m:e>
                      </m:d>
                      <m:r>
                        <a:rPr lang="en-US" b="0" i="1" dirty="0">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b="0" i="1">
                                      <a:latin typeface="Cambria Math" panose="02040503050406030204" pitchFamily="18" charset="0"/>
                                    </a:rPr>
                                  </m:ctrlPr>
                                </m:sSubPr>
                                <m:e>
                                  <m:r>
                                    <a:rPr lang="en-US" b="0" i="1">
                                      <a:latin typeface="Cambria Math" panose="02040503050406030204" pitchFamily="18" charset="0"/>
                                    </a:rPr>
                                    <m:t>𝑝</m:t>
                                  </m:r>
                                </m:e>
                                <m:sub>
                                  <m:r>
                                    <a:rPr lang="en-US" b="0" i="1">
                                      <a:latin typeface="Cambria Math" panose="02040503050406030204" pitchFamily="18" charset="0"/>
                                    </a:rPr>
                                    <m:t>𝑖</m:t>
                                  </m:r>
                                  <m:r>
                                    <a:rPr lang="en-US" b="0" i="1">
                                      <a:latin typeface="Cambria Math" panose="02040503050406030204" pitchFamily="18" charset="0"/>
                                    </a:rPr>
                                    <m:t>,</m:t>
                                  </m:r>
                                  <m:r>
                                    <a:rPr lang="en-US" b="0" i="1">
                                      <a:latin typeface="Cambria Math" panose="02040503050406030204" pitchFamily="18" charset="0"/>
                                    </a:rPr>
                                    <m:t>𝑡</m:t>
                                  </m:r>
                                  <m:r>
                                    <a:rPr lang="en-US" b="0" i="1">
                                      <a:latin typeface="Cambria Math" panose="02040503050406030204" pitchFamily="18" charset="0"/>
                                    </a:rPr>
                                    <m:t> </m:t>
                                  </m:r>
                                </m:sub>
                              </m:sSub>
                              <m:r>
                                <a:rPr lang="en-US" b="0" i="1">
                                  <a:latin typeface="Cambria Math" panose="02040503050406030204" pitchFamily="18" charset="0"/>
                                </a:rPr>
                                <m:t> </m:t>
                              </m:r>
                              <m:r>
                                <m:rPr>
                                  <m:nor/>
                                </m:rPr>
                                <a:rPr lang="en-US" b="0" i="0">
                                  <a:ea typeface="Microsoft JhengHei UI" panose="020B0604030504040204" pitchFamily="34" charset="-120"/>
                                </a:rPr>
                                <m:t>                                                </m:t>
                              </m:r>
                              <m:r>
                                <m:rPr>
                                  <m:nor/>
                                </m:rPr>
                                <a:rPr lang="en-US" b="0" i="0">
                                  <a:ea typeface="Microsoft JhengHei UI" panose="020B0604030504040204" pitchFamily="34" charset="-120"/>
                                </a:rPr>
                                <m:t>if</m:t>
                              </m:r>
                              <m:r>
                                <a:rPr lang="en-US" b="0" i="1">
                                  <a:latin typeface="Cambria Math" panose="02040503050406030204" pitchFamily="18" charset="0"/>
                                  <a:ea typeface="Microsoft JhengHei UI" panose="020B0604030504040204" pitchFamily="34" charset="-120"/>
                                </a:rPr>
                                <m:t>   </m:t>
                              </m:r>
                              <m:sSub>
                                <m:sSubPr>
                                  <m:ctrlPr>
                                    <a:rPr lang="en-US" b="0" i="1">
                                      <a:latin typeface="Cambria Math" panose="02040503050406030204" pitchFamily="18" charset="0"/>
                                    </a:rPr>
                                  </m:ctrlPr>
                                </m:sSubPr>
                                <m:e>
                                  <m:r>
                                    <a:rPr lang="en-US" b="0" i="1">
                                      <a:latin typeface="Cambria Math" panose="02040503050406030204" pitchFamily="18" charset="0"/>
                                    </a:rPr>
                                    <m:t>𝑞</m:t>
                                  </m:r>
                                </m:e>
                                <m:sub>
                                  <m:r>
                                    <a:rPr lang="en-US" b="0" i="1">
                                      <a:latin typeface="Cambria Math" panose="02040503050406030204" pitchFamily="18" charset="0"/>
                                    </a:rPr>
                                    <m:t>𝑖𝑡</m:t>
                                  </m:r>
                                </m:sub>
                              </m:sSub>
                              <m:r>
                                <a:rPr lang="en-US" b="0" i="1">
                                  <a:latin typeface="Cambria Math" panose="02040503050406030204" pitchFamily="18" charset="0"/>
                                </a:rPr>
                                <m:t>=0</m:t>
                              </m:r>
                            </m:e>
                            <m:e>
                              <m:d>
                                <m:dPr>
                                  <m:begChr m:val="["/>
                                  <m:endChr m:val="]"/>
                                  <m:ctrlPr>
                                    <a:rPr lang="en-US" i="1">
                                      <a:latin typeface="Cambria Math" panose="02040503050406030204" pitchFamily="18" charset="0"/>
                                    </a:rPr>
                                  </m:ctrlPr>
                                </m:dPr>
                                <m:e>
                                  <m:r>
                                    <a:rPr lang="en-US" b="0"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sub>
                                  </m:sSub>
                                </m:e>
                              </m:d>
                              <m:r>
                                <a:rPr lang="en-US" b="0" i="1">
                                  <a:latin typeface="Cambria Math" panose="02040503050406030204" pitchFamily="18" charset="0"/>
                                </a:rPr>
                                <m:t> </m:t>
                              </m:r>
                              <m:r>
                                <m:rPr>
                                  <m:nor/>
                                </m:rPr>
                                <a:rPr lang="en-US" b="0" i="0">
                                  <a:ea typeface="Microsoft JhengHei UI" panose="020B0604030504040204" pitchFamily="34" charset="-120"/>
                                </a:rPr>
                                <m:t>gamma</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panose="02040503050406030204" pitchFamily="18" charset="0"/>
                                        </a:rPr>
                                        <m:t>𝑞</m:t>
                                      </m:r>
                                    </m:e>
                                    <m:sub>
                                      <m:r>
                                        <a:rPr lang="en-US" b="0" i="1">
                                          <a:latin typeface="Cambria Math" panose="02040503050406030204" pitchFamily="18" charset="0"/>
                                        </a:rPr>
                                        <m:t>𝑖𝑡</m:t>
                                      </m:r>
                                    </m:sub>
                                  </m:sSub>
                                  <m:r>
                                    <a:rPr lang="en-US" b="0" i="1">
                                      <a:latin typeface="Cambria Math" panose="02040503050406030204" pitchFamily="18" charset="0"/>
                                    </a:rPr>
                                    <m:t>|</m:t>
                                  </m:r>
                                  <m:f>
                                    <m:fPr>
                                      <m:ctrlPr>
                                        <a:rPr lang="en-US" b="0" i="1">
                                          <a:latin typeface="Cambria Math" panose="02040503050406030204" pitchFamily="18" charset="0"/>
                                        </a:rPr>
                                      </m:ctrlPr>
                                    </m:fPr>
                                    <m:num>
                                      <m:sSubSup>
                                        <m:sSubSupPr>
                                          <m:ctrlPr>
                                            <a:rPr lang="en-US" b="0" i="1">
                                              <a:latin typeface="Cambria Math" panose="02040503050406030204" pitchFamily="18" charset="0"/>
                                              <a:ea typeface="Cambria Math" panose="02040503050406030204" pitchFamily="18" charset="0"/>
                                            </a:rPr>
                                          </m:ctrlPr>
                                        </m:sSubSupPr>
                                        <m:e>
                                          <m:r>
                                            <a:rPr lang="en-US" b="0" i="1">
                                              <a:latin typeface="Cambria Math" panose="02040503050406030204" pitchFamily="18" charset="0"/>
                                              <a:ea typeface="Cambria Math" panose="02040503050406030204" pitchFamily="18" charset="0"/>
                                            </a:rPr>
                                            <m:t>𝜇</m:t>
                                          </m:r>
                                        </m:e>
                                        <m:sub>
                                          <m:r>
                                            <a:rPr lang="en-US" b="0" i="1">
                                              <a:latin typeface="Cambria Math" panose="02040503050406030204" pitchFamily="18" charset="0"/>
                                              <a:ea typeface="Cambria Math" panose="02040503050406030204" pitchFamily="18" charset="0"/>
                                            </a:rPr>
                                            <m:t>𝑖𝑡</m:t>
                                          </m:r>
                                        </m:sub>
                                        <m:sup>
                                          <m:r>
                                            <a:rPr lang="en-US" b="0" i="1">
                                              <a:latin typeface="Cambria Math" panose="02040503050406030204" pitchFamily="18" charset="0"/>
                                              <a:ea typeface="Cambria Math" panose="02040503050406030204" pitchFamily="18" charset="0"/>
                                            </a:rPr>
                                            <m:t>2</m:t>
                                          </m:r>
                                        </m:sup>
                                      </m:sSubSup>
                                    </m:num>
                                    <m:den>
                                      <m:sSup>
                                        <m:sSupPr>
                                          <m:ctrlPr>
                                            <a:rPr lang="en-US" b="0" i="1">
                                              <a:latin typeface="Cambria Math" panose="02040503050406030204" pitchFamily="18" charset="0"/>
                                            </a:rPr>
                                          </m:ctrlPr>
                                        </m:sSupPr>
                                        <m:e>
                                          <m:r>
                                            <a:rPr lang="en-US" b="0" i="1">
                                              <a:latin typeface="Cambria Math" panose="02040503050406030204" pitchFamily="18" charset="0"/>
                                            </a:rPr>
                                            <m:t>𝜎</m:t>
                                          </m:r>
                                        </m:e>
                                        <m:sup>
                                          <m:r>
                                            <a:rPr lang="en-US" b="0" i="1">
                                              <a:latin typeface="Cambria Math" panose="02040503050406030204" pitchFamily="18" charset="0"/>
                                            </a:rPr>
                                            <m:t>2</m:t>
                                          </m:r>
                                        </m:sup>
                                      </m:sSup>
                                    </m:den>
                                  </m:f>
                                  <m:r>
                                    <a:rPr lang="en-US" b="0" i="1">
                                      <a:latin typeface="Cambria Math" panose="02040503050406030204" pitchFamily="18" charset="0"/>
                                    </a:rPr>
                                    <m:t>,</m:t>
                                  </m:r>
                                  <m:f>
                                    <m:fPr>
                                      <m:ctrlPr>
                                        <a:rPr lang="en-US" i="1">
                                          <a:latin typeface="Cambria Math" panose="02040503050406030204" pitchFamily="18" charset="0"/>
                                        </a:rPr>
                                      </m:ctrlPr>
                                    </m:fPr>
                                    <m:num>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𝜇</m:t>
                                          </m:r>
                                        </m:e>
                                        <m:sub>
                                          <m:r>
                                            <a:rPr lang="en-US" b="0" i="1">
                                              <a:latin typeface="Cambria Math" panose="02040503050406030204" pitchFamily="18" charset="0"/>
                                              <a:ea typeface="Cambria Math" panose="02040503050406030204" pitchFamily="18" charset="0"/>
                                            </a:rPr>
                                            <m:t>𝑖𝑡</m:t>
                                          </m:r>
                                        </m:sub>
                                      </m:sSub>
                                    </m:num>
                                    <m:den>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den>
                                  </m:f>
                                </m:e>
                              </m:d>
                              <m:r>
                                <a:rPr lang="en-US" b="0" i="1">
                                  <a:latin typeface="Cambria Math" panose="02040503050406030204" pitchFamily="18" charset="0"/>
                                </a:rPr>
                                <m:t>   </m:t>
                              </m:r>
                              <m:r>
                                <m:rPr>
                                  <m:nor/>
                                </m:rPr>
                                <a:rPr lang="en-US" b="0" i="0">
                                  <a:ea typeface="Microsoft JhengHei UI" panose="020B0604030504040204" pitchFamily="34" charset="-120"/>
                                </a:rPr>
                                <m:t>if</m:t>
                              </m:r>
                              <m:r>
                                <a:rPr lang="en-US" b="0" i="1">
                                  <a:latin typeface="Cambria Math" panose="02040503050406030204" pitchFamily="18" charset="0"/>
                                  <a:ea typeface="Microsoft JhengHei UI" panose="020B0604030504040204" pitchFamily="34" charset="-120"/>
                                </a:rPr>
                                <m:t>   </m:t>
                              </m:r>
                              <m:sSub>
                                <m:sSubPr>
                                  <m:ctrlPr>
                                    <a:rPr lang="en-US" b="0" i="1">
                                      <a:latin typeface="Cambria Math" panose="02040503050406030204" pitchFamily="18" charset="0"/>
                                    </a:rPr>
                                  </m:ctrlPr>
                                </m:sSubPr>
                                <m:e>
                                  <m:r>
                                    <a:rPr lang="en-US" b="0" i="1">
                                      <a:latin typeface="Cambria Math" panose="02040503050406030204" pitchFamily="18" charset="0"/>
                                    </a:rPr>
                                    <m:t>𝑞</m:t>
                                  </m:r>
                                </m:e>
                                <m:sub>
                                  <m:r>
                                    <a:rPr lang="en-US" b="0" i="1">
                                      <a:latin typeface="Cambria Math" panose="02040503050406030204" pitchFamily="18" charset="0"/>
                                    </a:rPr>
                                    <m:t>𝑖𝑡</m:t>
                                  </m:r>
                                </m:sub>
                              </m:sSub>
                              <m:r>
                                <a:rPr lang="en-US" b="0" i="1">
                                  <a:latin typeface="Cambria Math" panose="02040503050406030204" pitchFamily="18" charset="0"/>
                                </a:rPr>
                                <m:t>&gt;0</m:t>
                              </m:r>
                            </m:e>
                          </m:eqArr>
                        </m:e>
                      </m:d>
                    </m:oMath>
                  </m:oMathPara>
                </a14:m>
                <a:endParaRPr lang="en-US" dirty="0">
                  <a:ea typeface="Microsoft JhengHei UI" panose="020B0604030504040204" pitchFamily="34" charset="-120"/>
                </a:endParaRPr>
              </a:p>
              <a:p>
                <a:pPr marL="0" indent="0">
                  <a:lnSpc>
                    <a:spcPct val="120000"/>
                  </a:lnSpc>
                  <a:buNone/>
                </a:pPr>
                <a:r>
                  <a:rPr lang="en-US" dirty="0">
                    <a:ea typeface="Microsoft JhengHei UI" panose="020B0604030504040204" pitchFamily="34" charset="-120"/>
                  </a:rPr>
                  <a:t>where </a:t>
                </a:r>
                <a14:m>
                  <m:oMath xmlns:m="http://schemas.openxmlformats.org/officeDocument/2006/math">
                    <m:r>
                      <m:rPr>
                        <m:nor/>
                      </m:rPr>
                      <a:rPr lang="en-US" b="0" i="0">
                        <a:ea typeface="Microsoft JhengHei UI" panose="020B0604030504040204" pitchFamily="34" charset="-120"/>
                      </a:rPr>
                      <m:t>logit</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panose="02040503050406030204" pitchFamily="18" charset="0"/>
                              </a:rPr>
                              <m:t>𝑝</m:t>
                            </m:r>
                          </m:e>
                          <m:sub>
                            <m:r>
                              <a:rPr lang="en-US" b="0" i="1">
                                <a:latin typeface="Cambria Math" panose="02040503050406030204" pitchFamily="18" charset="0"/>
                              </a:rPr>
                              <m:t>𝑖𝑡</m:t>
                            </m:r>
                          </m:sub>
                        </m:sSub>
                      </m:e>
                    </m:d>
                    <m:r>
                      <a:rPr lang="en-US" b="0" i="1">
                        <a:latin typeface="Cambria Math" panose="02040503050406030204" pitchFamily="18" charset="0"/>
                      </a:rPr>
                      <m:t>=</m:t>
                    </m:r>
                    <m:r>
                      <a:rPr lang="en-US" b="1" i="1">
                        <a:latin typeface="Cambria Math" panose="02040503050406030204" pitchFamily="18" charset="0"/>
                      </a:rPr>
                      <m:t>𝑿</m:t>
                    </m:r>
                    <m:sSub>
                      <m:sSubPr>
                        <m:ctrlPr>
                          <a:rPr lang="en-US" b="0" i="1">
                            <a:latin typeface="Cambria Math" panose="02040503050406030204" pitchFamily="18" charset="0"/>
                          </a:rPr>
                        </m:ctrlPr>
                      </m:sSubPr>
                      <m:e>
                        <m:r>
                          <a:rPr lang="en-US" b="0" i="1">
                            <a:latin typeface="Cambria Math" panose="02040503050406030204" pitchFamily="18" charset="0"/>
                          </a:rPr>
                          <m:t>𝛾</m:t>
                        </m:r>
                      </m:e>
                      <m:sub>
                        <m:r>
                          <a:rPr lang="en-US" b="0" i="1">
                            <a:latin typeface="Cambria Math" panose="02040503050406030204" pitchFamily="18" charset="0"/>
                          </a:rPr>
                          <m:t>𝑖</m:t>
                        </m:r>
                      </m:sub>
                    </m:sSub>
                  </m:oMath>
                </a14:m>
                <a:r>
                  <a:rPr lang="en-US" dirty="0">
                    <a:ea typeface="Microsoft JhengHei UI" panose="020B0604030504040204" pitchFamily="34" charset="-120"/>
                  </a:rPr>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𝑖𝑡</m:t>
                        </m:r>
                      </m:sub>
                    </m:sSub>
                    <m:r>
                      <a:rPr lang="en-US" i="1">
                        <a:latin typeface="Cambria Math" panose="02040503050406030204" pitchFamily="18" charset="0"/>
                      </a:rPr>
                      <m:t>=</m:t>
                    </m:r>
                    <m:r>
                      <a:rPr lang="en-US" b="1" i="1">
                        <a:latin typeface="Cambria Math" panose="02040503050406030204" pitchFamily="18" charset="0"/>
                      </a:rPr>
                      <m:t>𝑿</m:t>
                    </m:r>
                    <m:sSub>
                      <m:sSubPr>
                        <m:ctrlPr>
                          <a:rPr lang="en-US" i="1">
                            <a:latin typeface="Cambria Math" panose="02040503050406030204" pitchFamily="18" charset="0"/>
                          </a:rPr>
                        </m:ctrlPr>
                      </m:sSubPr>
                      <m:e>
                        <m:r>
                          <a:rPr lang="en-US" b="0" i="1">
                            <a:latin typeface="Cambria Math" panose="02040503050406030204" pitchFamily="18" charset="0"/>
                          </a:rPr>
                          <m:t>𝛽</m:t>
                        </m:r>
                      </m:e>
                      <m:sub>
                        <m:r>
                          <a:rPr lang="en-US" i="1">
                            <a:latin typeface="Cambria Math" panose="02040503050406030204" pitchFamily="18" charset="0"/>
                          </a:rPr>
                          <m:t>𝑖</m:t>
                        </m:r>
                      </m:sub>
                    </m:sSub>
                  </m:oMath>
                </a14:m>
                <a:endParaRPr lang="en-US" dirty="0">
                  <a:ea typeface="Microsoft JhengHei UI" panose="020B0604030504040204" pitchFamily="34" charset="-120"/>
                </a:endParaRPr>
              </a:p>
            </p:txBody>
          </p:sp>
        </mc:Choice>
        <mc:Fallback xmlns="">
          <p:sp>
            <p:nvSpPr>
              <p:cNvPr id="3" name="Content Placeholder 2">
                <a:extLst>
                  <a:ext uri="{FF2B5EF4-FFF2-40B4-BE49-F238E27FC236}">
                    <a16:creationId xmlns:a16="http://schemas.microsoft.com/office/drawing/2014/main" id="{6778B9F2-7802-4660-AD29-C718D0D44B59}"/>
                  </a:ext>
                </a:extLst>
              </p:cNvPr>
              <p:cNvSpPr>
                <a:spLocks noGrp="1" noRot="1" noChangeAspect="1" noMove="1" noResize="1" noEditPoints="1" noAdjustHandles="1" noChangeArrowheads="1" noChangeShapeType="1" noTextEdit="1"/>
              </p:cNvSpPr>
              <p:nvPr>
                <p:ph idx="1"/>
              </p:nvPr>
            </p:nvSpPr>
            <p:spPr>
              <a:xfrm>
                <a:off x="358712" y="1091045"/>
                <a:ext cx="8536713" cy="5517573"/>
              </a:xfrm>
              <a:blipFill>
                <a:blip r:embed="rId3"/>
                <a:stretch>
                  <a:fillRect l="-786" t="-77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3FBCC271-54BC-4357-BEF3-B86B9F0FC7E1}"/>
              </a:ext>
            </a:extLst>
          </p:cNvPr>
          <p:cNvSpPr txBox="1">
            <a:spLocks/>
          </p:cNvSpPr>
          <p:nvPr/>
        </p:nvSpPr>
        <p:spPr>
          <a:xfrm>
            <a:off x="0" y="1"/>
            <a:ext cx="9144000" cy="923278"/>
          </a:xfrm>
          <a:prstGeom prst="rect">
            <a:avLst/>
          </a:prstGeom>
          <a:solidFill>
            <a:srgbClr val="003C6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mn-lt"/>
              </a:rPr>
              <a:t>  Methodology</a:t>
            </a:r>
          </a:p>
        </p:txBody>
      </p:sp>
      <p:sp>
        <p:nvSpPr>
          <p:cNvPr id="6" name="Slide Number Placeholder 5">
            <a:extLst>
              <a:ext uri="{FF2B5EF4-FFF2-40B4-BE49-F238E27FC236}">
                <a16:creationId xmlns:a16="http://schemas.microsoft.com/office/drawing/2014/main" id="{0A12A26F-74CD-47C5-ABF7-A497421D40BD}"/>
              </a:ext>
            </a:extLst>
          </p:cNvPr>
          <p:cNvSpPr>
            <a:spLocks noGrp="1"/>
          </p:cNvSpPr>
          <p:nvPr>
            <p:ph type="sldNum" sz="quarter" idx="12"/>
          </p:nvPr>
        </p:nvSpPr>
        <p:spPr/>
        <p:txBody>
          <a:bodyPr/>
          <a:lstStyle/>
          <a:p>
            <a:fld id="{6FD4AA8C-2C0B-45F2-84FF-CF2E58E014B2}" type="slidenum">
              <a:rPr lang="en-US" smtClean="0"/>
              <a:t>26</a:t>
            </a:fld>
            <a:endParaRPr lang="en-US"/>
          </a:p>
        </p:txBody>
      </p:sp>
    </p:spTree>
    <p:extLst>
      <p:ext uri="{BB962C8B-B14F-4D97-AF65-F5344CB8AC3E}">
        <p14:creationId xmlns:p14="http://schemas.microsoft.com/office/powerpoint/2010/main" val="4153786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5902187-C64D-4C7A-96BC-B12E22FAF083}"/>
              </a:ext>
            </a:extLst>
          </p:cNvPr>
          <p:cNvSpPr txBox="1">
            <a:spLocks/>
          </p:cNvSpPr>
          <p:nvPr/>
        </p:nvSpPr>
        <p:spPr>
          <a:xfrm>
            <a:off x="0" y="-10159"/>
            <a:ext cx="9144000" cy="923278"/>
          </a:xfrm>
          <a:prstGeom prst="rect">
            <a:avLst/>
          </a:prstGeom>
          <a:solidFill>
            <a:srgbClr val="003C6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latin typeface="+mn-lt"/>
                <a:ea typeface="Microsoft JhengHei UI" panose="020B0604030504040204" pitchFamily="34" charset="-120"/>
              </a:rPr>
              <a:t>  Participation model </a:t>
            </a:r>
            <a:r>
              <a:rPr lang="en-US" sz="3600" dirty="0">
                <a:solidFill>
                  <a:srgbClr val="FF0000"/>
                </a:solidFill>
                <a:latin typeface="+mn-lt"/>
                <a:ea typeface="Microsoft JhengHei UI" panose="020B0604030504040204" pitchFamily="34" charset="-120"/>
              </a:rPr>
              <a:t>&lt;&lt; No results yet! &gt;&gt;</a:t>
            </a:r>
            <a:endParaRPr lang="en-US" sz="3600" dirty="0">
              <a:solidFill>
                <a:schemeClr val="bg1"/>
              </a:solidFill>
              <a:latin typeface="+mn-lt"/>
              <a:ea typeface="Microsoft JhengHei UI" panose="020B0604030504040204" pitchFamily="34" charset="-12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CE9A769-99B3-40DC-99E5-4DBABC38A71C}"/>
                  </a:ext>
                </a:extLst>
              </p:cNvPr>
              <p:cNvSpPr/>
              <p:nvPr/>
            </p:nvSpPr>
            <p:spPr>
              <a:xfrm>
                <a:off x="492906" y="1284157"/>
                <a:ext cx="8161237" cy="4510466"/>
              </a:xfrm>
              <a:prstGeom prst="rect">
                <a:avLst/>
              </a:prstGeom>
            </p:spPr>
            <p:txBody>
              <a:bodyPr wrap="square">
                <a:spAutoFit/>
              </a:bodyPr>
              <a:lstStyle/>
              <a:p>
                <a:pPr marL="285750" indent="-285750">
                  <a:buFont typeface="Arial" panose="020B0604020202020204" pitchFamily="34" charset="0"/>
                  <a:buChar char="•"/>
                </a:pPr>
                <a:r>
                  <a:rPr lang="en-US" sz="2000" dirty="0">
                    <a:ea typeface="Microsoft JhengHei UI" panose="020B0604030504040204" pitchFamily="34" charset="-120"/>
                  </a:rPr>
                  <a:t>Effect of abundance/closure in seasonal participation. </a:t>
                </a:r>
              </a:p>
              <a:p>
                <a:pPr marL="285750" indent="-285750">
                  <a:buFont typeface="Arial" panose="020B0604020202020204" pitchFamily="34" charset="0"/>
                  <a:buChar char="•"/>
                </a:pPr>
                <a:r>
                  <a:rPr lang="en-US" sz="2000" dirty="0">
                    <a:ea typeface="Microsoft JhengHei UI" panose="020B0604030504040204" pitchFamily="34" charset="-120"/>
                  </a:rPr>
                  <a:t>We model the probability </a:t>
                </a:r>
                <a14:m>
                  <m:oMath xmlns:m="http://schemas.openxmlformats.org/officeDocument/2006/math">
                    <m:sSub>
                      <m:sSubPr>
                        <m:ctrlPr>
                          <a:rPr lang="en-US" sz="2000" i="1" dirty="0" smtClean="0">
                            <a:latin typeface="Cambria Math" panose="02040503050406030204" pitchFamily="18" charset="0"/>
                            <a:ea typeface="Microsoft JhengHei UI" panose="020B0604030504040204" pitchFamily="34" charset="-120"/>
                          </a:rPr>
                        </m:ctrlPr>
                      </m:sSubPr>
                      <m:e>
                        <m:r>
                          <a:rPr lang="en-US" sz="2000" i="1" dirty="0" smtClean="0">
                            <a:latin typeface="Cambria Math" panose="02040503050406030204" pitchFamily="18" charset="0"/>
                            <a:ea typeface="Microsoft JhengHei UI" panose="020B0604030504040204" pitchFamily="34" charset="-120"/>
                          </a:rPr>
                          <m:t>𝑝</m:t>
                        </m:r>
                      </m:e>
                      <m:sub>
                        <m:r>
                          <a:rPr lang="en-US" sz="2000" i="1" dirty="0" err="1">
                            <a:latin typeface="Cambria Math" panose="02040503050406030204" pitchFamily="18" charset="0"/>
                            <a:ea typeface="Microsoft JhengHei UI" panose="020B0604030504040204" pitchFamily="34" charset="-120"/>
                          </a:rPr>
                          <m:t>𝑖𝑗𝑚</m:t>
                        </m:r>
                      </m:sub>
                    </m:sSub>
                  </m:oMath>
                </a14:m>
                <a:r>
                  <a:rPr lang="en-US" sz="2000" dirty="0">
                    <a:ea typeface="Microsoft JhengHei UI" panose="020B0604030504040204" pitchFamily="34" charset="-120"/>
                  </a:rPr>
                  <a:t> that vessel </a:t>
                </a:r>
                <a14:m>
                  <m:oMath xmlns:m="http://schemas.openxmlformats.org/officeDocument/2006/math">
                    <m:r>
                      <a:rPr lang="en-US" sz="2000" b="0" i="1" smtClean="0">
                        <a:latin typeface="Cambria Math" panose="02040503050406030204" pitchFamily="18" charset="0"/>
                        <a:ea typeface="Microsoft JhengHei UI" panose="020B0604030504040204" pitchFamily="34" charset="-120"/>
                      </a:rPr>
                      <m:t>𝑖</m:t>
                    </m:r>
                  </m:oMath>
                </a14:m>
                <a:r>
                  <a:rPr lang="en-US" sz="2000" dirty="0">
                    <a:ea typeface="Microsoft JhengHei UI" panose="020B0604030504040204" pitchFamily="34" charset="-120"/>
                  </a:rPr>
                  <a:t> fishes species </a:t>
                </a:r>
                <a14:m>
                  <m:oMath xmlns:m="http://schemas.openxmlformats.org/officeDocument/2006/math">
                    <m:r>
                      <a:rPr lang="en-US" sz="2000" b="0" i="1" smtClean="0">
                        <a:latin typeface="Cambria Math" panose="02040503050406030204" pitchFamily="18" charset="0"/>
                        <a:ea typeface="Microsoft JhengHei UI" panose="020B0604030504040204" pitchFamily="34" charset="-120"/>
                      </a:rPr>
                      <m:t>𝑗</m:t>
                    </m:r>
                  </m:oMath>
                </a14:m>
                <a:r>
                  <a:rPr lang="en-US" sz="2000" dirty="0">
                    <a:ea typeface="Microsoft JhengHei UI" panose="020B0604030504040204" pitchFamily="34" charset="-120"/>
                  </a:rPr>
                  <a:t> in month </a:t>
                </a:r>
                <a14:m>
                  <m:oMath xmlns:m="http://schemas.openxmlformats.org/officeDocument/2006/math">
                    <m:r>
                      <a:rPr lang="en-US" sz="2000" b="0" i="1" smtClean="0">
                        <a:latin typeface="Cambria Math" panose="02040503050406030204" pitchFamily="18" charset="0"/>
                        <a:ea typeface="Microsoft JhengHei UI" panose="020B0604030504040204" pitchFamily="34" charset="-120"/>
                      </a:rPr>
                      <m:t>𝑚</m:t>
                    </m:r>
                  </m:oMath>
                </a14:m>
                <a:r>
                  <a:rPr lang="en-US" sz="2000" dirty="0">
                    <a:ea typeface="Microsoft JhengHei UI" panose="020B0604030504040204" pitchFamily="34" charset="-120"/>
                  </a:rPr>
                  <a:t> as:</a:t>
                </a:r>
                <a:endParaRPr lang="en-US" sz="2000" i="0" dirty="0">
                  <a:ea typeface="Microsoft JhengHei UI" panose="020B0604030504040204" pitchFamily="34" charset="-120"/>
                </a:endParaRPr>
              </a:p>
              <a:p>
                <a:pPr marL="285750" indent="-285750">
                  <a:buFont typeface="Arial" panose="020B0604020202020204" pitchFamily="34" charset="0"/>
                  <a:buChar char="•"/>
                </a:pPr>
                <a:endParaRPr lang="en-US" sz="2000" i="0" dirty="0">
                  <a:ea typeface="Microsoft JhengHei UI" panose="020B0604030504040204" pitchFamily="34" charset="-120"/>
                </a:endParaRPr>
              </a:p>
              <a:p>
                <a:pPr/>
                <a14:m>
                  <m:oMathPara xmlns:m="http://schemas.openxmlformats.org/officeDocument/2006/math">
                    <m:oMathParaPr>
                      <m:jc m:val="centerGroup"/>
                    </m:oMathParaPr>
                    <m:oMath xmlns:m="http://schemas.openxmlformats.org/officeDocument/2006/math">
                      <m:r>
                        <m:rPr>
                          <m:nor/>
                        </m:rPr>
                        <a:rPr lang="en-US" sz="2000" i="0" smtClean="0">
                          <a:ea typeface="Microsoft JhengHei UI" panose="020B0604030504040204" pitchFamily="34" charset="-120"/>
                        </a:rPr>
                        <m:t>l</m:t>
                      </m:r>
                      <m:r>
                        <m:rPr>
                          <m:nor/>
                        </m:rPr>
                        <a:rPr lang="en-US" sz="2000" b="0" i="0" smtClean="0">
                          <a:ea typeface="Microsoft JhengHei UI" panose="020B0604030504040204" pitchFamily="34" charset="-120"/>
                        </a:rPr>
                        <m:t>ogit</m:t>
                      </m:r>
                      <m:r>
                        <a:rPr lang="en-US" sz="2000" b="0" i="1" smtClean="0">
                          <a:latin typeface="Cambria Math" panose="02040503050406030204" pitchFamily="18" charset="0"/>
                          <a:ea typeface="Microsoft JhengHei UI" panose="020B0604030504040204" pitchFamily="34" charset="-120"/>
                        </a:rPr>
                        <m:t> </m:t>
                      </m:r>
                      <m:d>
                        <m:dPr>
                          <m:ctrlPr>
                            <a:rPr lang="en-US" sz="2000" b="0" i="1" smtClean="0">
                              <a:latin typeface="Cambria Math" panose="02040503050406030204" pitchFamily="18" charset="0"/>
                              <a:ea typeface="Microsoft JhengHei UI" panose="020B0604030504040204" pitchFamily="34" charset="-120"/>
                            </a:rPr>
                          </m:ctrlPr>
                        </m:dPr>
                        <m:e>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𝑝</m:t>
                              </m:r>
                            </m:e>
                            <m:sub>
                              <m:r>
                                <a:rPr lang="en-US" sz="2000" b="0" i="1" smtClean="0">
                                  <a:latin typeface="Cambria Math" panose="02040503050406030204" pitchFamily="18" charset="0"/>
                                  <a:ea typeface="Microsoft JhengHei UI" panose="020B0604030504040204" pitchFamily="34" charset="-120"/>
                                </a:rPr>
                                <m:t>𝑖𝑗𝑚</m:t>
                              </m:r>
                            </m:sub>
                          </m:sSub>
                        </m:e>
                      </m:d>
                      <m:r>
                        <a:rPr lang="en-US" sz="2000" b="0" i="1" smtClean="0">
                          <a:latin typeface="Cambria Math" panose="02040503050406030204" pitchFamily="18" charset="0"/>
                          <a:ea typeface="Microsoft JhengHei UI" panose="020B0604030504040204" pitchFamily="34" charset="-120"/>
                        </a:rPr>
                        <m:t>=</m:t>
                      </m:r>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𝛽</m:t>
                          </m:r>
                        </m:e>
                        <m:sub>
                          <m:r>
                            <a:rPr lang="en-US" sz="2000" b="0" i="1" smtClean="0">
                              <a:latin typeface="Cambria Math" panose="02040503050406030204" pitchFamily="18" charset="0"/>
                              <a:ea typeface="Microsoft JhengHei UI" panose="020B0604030504040204" pitchFamily="34" charset="-120"/>
                            </a:rPr>
                            <m:t>1</m:t>
                          </m:r>
                        </m:sub>
                      </m:sSub>
                      <m:r>
                        <a:rPr lang="en-US" sz="2000" b="0" i="1" smtClean="0">
                          <a:latin typeface="Cambria Math" panose="02040503050406030204" pitchFamily="18" charset="0"/>
                          <a:ea typeface="Microsoft JhengHei UI" panose="020B0604030504040204" pitchFamily="34" charset="-120"/>
                        </a:rPr>
                        <m:t>+</m:t>
                      </m:r>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𝛽</m:t>
                          </m:r>
                        </m:e>
                        <m:sub>
                          <m:r>
                            <a:rPr lang="en-US" sz="2000" b="0" i="1" smtClean="0">
                              <a:latin typeface="Cambria Math" panose="02040503050406030204" pitchFamily="18" charset="0"/>
                              <a:ea typeface="Microsoft JhengHei UI" panose="020B0604030504040204" pitchFamily="34" charset="-120"/>
                            </a:rPr>
                            <m:t>2</m:t>
                          </m:r>
                        </m:sub>
                      </m:sSub>
                      <m:r>
                        <a:rPr lang="en-US" sz="2000" b="0" i="1" smtClean="0">
                          <a:latin typeface="Cambria Math" panose="02040503050406030204" pitchFamily="18" charset="0"/>
                          <a:ea typeface="Microsoft JhengHei UI" panose="020B0604030504040204" pitchFamily="34" charset="-120"/>
                        </a:rPr>
                        <m:t>𝐶𝑙𝑜𝑠𝑢𝑟</m:t>
                      </m:r>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𝑒</m:t>
                          </m:r>
                        </m:e>
                        <m:sub>
                          <m:r>
                            <a:rPr lang="en-US" sz="2000" b="0" i="1" smtClean="0">
                              <a:latin typeface="Cambria Math" panose="02040503050406030204" pitchFamily="18" charset="0"/>
                              <a:ea typeface="Microsoft JhengHei UI" panose="020B0604030504040204" pitchFamily="34" charset="-120"/>
                            </a:rPr>
                            <m:t>𝑚</m:t>
                          </m:r>
                        </m:sub>
                      </m:sSub>
                      <m:r>
                        <a:rPr lang="en-US" sz="2000" b="0" i="1" smtClean="0">
                          <a:latin typeface="Cambria Math" panose="02040503050406030204" pitchFamily="18" charset="0"/>
                          <a:ea typeface="Microsoft JhengHei UI" panose="020B0604030504040204" pitchFamily="34" charset="-120"/>
                        </a:rPr>
                        <m:t>+</m:t>
                      </m:r>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𝛽</m:t>
                          </m:r>
                        </m:e>
                        <m:sub>
                          <m:r>
                            <a:rPr lang="en-US" sz="2000" b="0" i="1" smtClean="0">
                              <a:latin typeface="Cambria Math" panose="02040503050406030204" pitchFamily="18" charset="0"/>
                              <a:ea typeface="Microsoft JhengHei UI" panose="020B0604030504040204" pitchFamily="34" charset="-120"/>
                            </a:rPr>
                            <m:t>3</m:t>
                          </m:r>
                        </m:sub>
                      </m:sSub>
                      <m:r>
                        <a:rPr lang="en-US" sz="2000" b="0" i="1" smtClean="0">
                          <a:latin typeface="Cambria Math" panose="02040503050406030204" pitchFamily="18" charset="0"/>
                          <a:ea typeface="Microsoft JhengHei UI" panose="020B0604030504040204" pitchFamily="34" charset="-120"/>
                        </a:rPr>
                        <m:t>𝑀𝑒𝑎𝑛</m:t>
                      </m:r>
                      <m:r>
                        <a:rPr lang="en-US" sz="2000" b="0" i="1" smtClean="0">
                          <a:latin typeface="Cambria Math" panose="02040503050406030204" pitchFamily="18" charset="0"/>
                          <a:ea typeface="Microsoft JhengHei UI" panose="020B0604030504040204" pitchFamily="34" charset="-120"/>
                        </a:rPr>
                        <m:t>.</m:t>
                      </m:r>
                      <m:r>
                        <a:rPr lang="en-US" sz="2000" b="0" i="1" smtClean="0">
                          <a:latin typeface="Cambria Math" panose="02040503050406030204" pitchFamily="18" charset="0"/>
                          <a:ea typeface="Microsoft JhengHei UI" panose="020B0604030504040204" pitchFamily="34" charset="-120"/>
                        </a:rPr>
                        <m:t>𝑅𝑒𝑣𝑒𝑛𝑢</m:t>
                      </m:r>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𝑒</m:t>
                          </m:r>
                        </m:e>
                        <m:sub>
                          <m:r>
                            <a:rPr lang="en-US" sz="2000" b="0" i="1" smtClean="0">
                              <a:latin typeface="Cambria Math" panose="02040503050406030204" pitchFamily="18" charset="0"/>
                              <a:ea typeface="Microsoft JhengHei UI" panose="020B0604030504040204" pitchFamily="34" charset="-120"/>
                            </a:rPr>
                            <m:t>𝑖𝑗</m:t>
                          </m:r>
                        </m:sub>
                      </m:sSub>
                      <m:r>
                        <a:rPr lang="en-US" sz="2000" b="0" i="1" smtClean="0">
                          <a:latin typeface="Cambria Math" panose="02040503050406030204" pitchFamily="18" charset="0"/>
                          <a:ea typeface="Microsoft JhengHei UI" panose="020B0604030504040204" pitchFamily="34" charset="-120"/>
                        </a:rPr>
                        <m:t>+</m:t>
                      </m:r>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𝛽</m:t>
                          </m:r>
                        </m:e>
                        <m:sub>
                          <m:r>
                            <a:rPr lang="en-US" sz="2000" b="0" i="1" smtClean="0">
                              <a:latin typeface="Cambria Math" panose="02040503050406030204" pitchFamily="18" charset="0"/>
                              <a:ea typeface="Microsoft JhengHei UI" panose="020B0604030504040204" pitchFamily="34" charset="-120"/>
                            </a:rPr>
                            <m:t>4</m:t>
                          </m:r>
                        </m:sub>
                      </m:sSub>
                      <m:r>
                        <a:rPr lang="en-US" sz="2000" b="0" i="1" smtClean="0">
                          <a:latin typeface="Cambria Math" panose="02040503050406030204" pitchFamily="18" charset="0"/>
                          <a:ea typeface="Microsoft JhengHei UI" panose="020B0604030504040204" pitchFamily="34" charset="-120"/>
                        </a:rPr>
                        <m:t>𝐸𝑥𝑝𝑒𝑐𝑡𝑒𝑑</m:t>
                      </m:r>
                      <m:r>
                        <a:rPr lang="en-US" sz="2000" b="0" i="1" smtClean="0">
                          <a:latin typeface="Cambria Math" panose="02040503050406030204" pitchFamily="18" charset="0"/>
                          <a:ea typeface="Microsoft JhengHei UI" panose="020B0604030504040204" pitchFamily="34" charset="-120"/>
                        </a:rPr>
                        <m:t>.</m:t>
                      </m:r>
                      <m:r>
                        <a:rPr lang="en-US" sz="2000" b="0" i="1" smtClean="0">
                          <a:latin typeface="Cambria Math" panose="02040503050406030204" pitchFamily="18" charset="0"/>
                          <a:ea typeface="Microsoft JhengHei UI" panose="020B0604030504040204" pitchFamily="34" charset="-120"/>
                        </a:rPr>
                        <m:t>𝐶𝑎𝑡𝑐</m:t>
                      </m:r>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h</m:t>
                          </m:r>
                        </m:e>
                        <m:sub>
                          <m:r>
                            <a:rPr lang="en-US" sz="2000" b="0" i="1" smtClean="0">
                              <a:latin typeface="Cambria Math" panose="02040503050406030204" pitchFamily="18" charset="0"/>
                              <a:ea typeface="Microsoft JhengHei UI" panose="020B0604030504040204" pitchFamily="34" charset="-120"/>
                            </a:rPr>
                            <m:t>𝑖𝑗</m:t>
                          </m:r>
                        </m:sub>
                      </m:sSub>
                      <m:r>
                        <a:rPr lang="en-US" sz="2000" b="0" i="1" smtClean="0">
                          <a:latin typeface="Cambria Math" panose="02040503050406030204" pitchFamily="18" charset="0"/>
                          <a:ea typeface="Microsoft JhengHei UI" panose="020B0604030504040204" pitchFamily="34" charset="-120"/>
                        </a:rPr>
                        <m:t>+</m:t>
                      </m:r>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𝛽</m:t>
                          </m:r>
                        </m:e>
                        <m:sub>
                          <m:r>
                            <a:rPr lang="en-US" sz="2000" b="0" i="1" smtClean="0">
                              <a:latin typeface="Cambria Math" panose="02040503050406030204" pitchFamily="18" charset="0"/>
                              <a:ea typeface="Microsoft JhengHei UI" panose="020B0604030504040204" pitchFamily="34" charset="-120"/>
                            </a:rPr>
                            <m:t>5</m:t>
                          </m:r>
                        </m:sub>
                      </m:sSub>
                      <m:r>
                        <a:rPr lang="en-US" sz="2000" b="0" i="1" smtClean="0">
                          <a:latin typeface="Cambria Math" panose="02040503050406030204" pitchFamily="18" charset="0"/>
                          <a:ea typeface="Microsoft JhengHei UI" panose="020B0604030504040204" pitchFamily="34" charset="-120"/>
                        </a:rPr>
                        <m:t>𝐻𝐻</m:t>
                      </m:r>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𝐼</m:t>
                          </m:r>
                        </m:e>
                        <m:sub>
                          <m:r>
                            <a:rPr lang="en-US" sz="2000" b="0" i="1" smtClean="0">
                              <a:latin typeface="Cambria Math" panose="02040503050406030204" pitchFamily="18" charset="0"/>
                              <a:ea typeface="Microsoft JhengHei UI" panose="020B0604030504040204" pitchFamily="34" charset="-120"/>
                            </a:rPr>
                            <m:t>𝑖</m:t>
                          </m:r>
                        </m:sub>
                      </m:sSub>
                      <m:r>
                        <a:rPr lang="en-US" sz="2000" b="0" i="1" smtClean="0">
                          <a:latin typeface="Cambria Math" panose="02040503050406030204" pitchFamily="18" charset="0"/>
                          <a:ea typeface="Microsoft JhengHei UI" panose="020B0604030504040204" pitchFamily="34" charset="-120"/>
                        </a:rPr>
                        <m:t>+</m:t>
                      </m:r>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𝛽</m:t>
                          </m:r>
                        </m:e>
                        <m:sub>
                          <m:r>
                            <a:rPr lang="en-US" sz="2000" b="0" i="1" smtClean="0">
                              <a:latin typeface="Cambria Math" panose="02040503050406030204" pitchFamily="18" charset="0"/>
                              <a:ea typeface="Microsoft JhengHei UI" panose="020B0604030504040204" pitchFamily="34" charset="-120"/>
                            </a:rPr>
                            <m:t>6</m:t>
                          </m:r>
                        </m:sub>
                      </m:sSub>
                      <m:r>
                        <a:rPr lang="en-US" sz="2000" b="0" i="1" smtClean="0">
                          <a:latin typeface="Cambria Math" panose="02040503050406030204" pitchFamily="18" charset="0"/>
                          <a:ea typeface="Microsoft JhengHei UI" panose="020B0604030504040204" pitchFamily="34" charset="-120"/>
                        </a:rPr>
                        <m:t>𝑃𝑒𝑟𝑐𝑒𝑛𝑡</m:t>
                      </m:r>
                      <m:r>
                        <a:rPr lang="en-US" sz="2000" b="0" i="1" smtClean="0">
                          <a:latin typeface="Cambria Math" panose="02040503050406030204" pitchFamily="18" charset="0"/>
                          <a:ea typeface="Microsoft JhengHei UI" panose="020B0604030504040204" pitchFamily="34" charset="-120"/>
                        </a:rPr>
                        <m:t>.</m:t>
                      </m:r>
                      <m:r>
                        <a:rPr lang="en-US" sz="2000" b="0" i="1" smtClean="0">
                          <a:latin typeface="Cambria Math" panose="02040503050406030204" pitchFamily="18" charset="0"/>
                          <a:ea typeface="Microsoft JhengHei UI" panose="020B0604030504040204" pitchFamily="34" charset="-120"/>
                        </a:rPr>
                        <m:t>𝑟𝑒𝑣𝑒𝑛𝑢</m:t>
                      </m:r>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𝑒</m:t>
                          </m:r>
                        </m:e>
                        <m:sub>
                          <m:r>
                            <a:rPr lang="en-US" sz="2000" b="0" i="1" smtClean="0">
                              <a:latin typeface="Cambria Math" panose="02040503050406030204" pitchFamily="18" charset="0"/>
                              <a:ea typeface="Microsoft JhengHei UI" panose="020B0604030504040204" pitchFamily="34" charset="-120"/>
                            </a:rPr>
                            <m:t>𝑖𝑗</m:t>
                          </m:r>
                        </m:sub>
                      </m:sSub>
                      <m:r>
                        <a:rPr lang="en-US" sz="2000" b="0" i="1" smtClean="0">
                          <a:latin typeface="Cambria Math" panose="02040503050406030204" pitchFamily="18" charset="0"/>
                          <a:ea typeface="Microsoft JhengHei UI" panose="020B0604030504040204" pitchFamily="34" charset="-120"/>
                        </a:rPr>
                        <m:t>+</m:t>
                      </m:r>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𝛽</m:t>
                          </m:r>
                        </m:e>
                        <m:sub>
                          <m:r>
                            <a:rPr lang="en-US" sz="2000" b="0" i="1" smtClean="0">
                              <a:latin typeface="Cambria Math" panose="02040503050406030204" pitchFamily="18" charset="0"/>
                              <a:ea typeface="Microsoft JhengHei UI" panose="020B0604030504040204" pitchFamily="34" charset="-120"/>
                            </a:rPr>
                            <m:t>7</m:t>
                          </m:r>
                        </m:sub>
                      </m:sSub>
                      <m:r>
                        <a:rPr lang="en-US" sz="2000" b="0" i="1" smtClean="0">
                          <a:latin typeface="Cambria Math" panose="02040503050406030204" pitchFamily="18" charset="0"/>
                          <a:ea typeface="Microsoft JhengHei UI" panose="020B0604030504040204" pitchFamily="34" charset="-120"/>
                        </a:rPr>
                        <m:t>𝐿𝐶</m:t>
                      </m:r>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𝐺</m:t>
                          </m:r>
                        </m:e>
                        <m:sub>
                          <m:r>
                            <a:rPr lang="en-US" sz="2000" b="0" i="1" smtClean="0">
                              <a:latin typeface="Cambria Math" panose="02040503050406030204" pitchFamily="18" charset="0"/>
                              <a:ea typeface="Microsoft JhengHei UI" panose="020B0604030504040204" pitchFamily="34" charset="-120"/>
                            </a:rPr>
                            <m:t>𝑖</m:t>
                          </m:r>
                        </m:sub>
                      </m:sSub>
                      <m:r>
                        <a:rPr lang="en-US" sz="2000" b="0" i="1" smtClean="0">
                          <a:latin typeface="Cambria Math" panose="02040503050406030204" pitchFamily="18" charset="0"/>
                          <a:ea typeface="Microsoft JhengHei UI" panose="020B0604030504040204" pitchFamily="34" charset="-120"/>
                        </a:rPr>
                        <m:t>+</m:t>
                      </m:r>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𝛽</m:t>
                          </m:r>
                        </m:e>
                        <m:sub>
                          <m:r>
                            <a:rPr lang="en-US" sz="2000" b="0" i="1" smtClean="0">
                              <a:latin typeface="Cambria Math" panose="02040503050406030204" pitchFamily="18" charset="0"/>
                              <a:ea typeface="Microsoft JhengHei UI" panose="020B0604030504040204" pitchFamily="34" charset="-120"/>
                            </a:rPr>
                            <m:t>8</m:t>
                          </m:r>
                        </m:sub>
                      </m:sSub>
                      <m:r>
                        <a:rPr lang="en-US" sz="2000" b="0" i="1" smtClean="0">
                          <a:latin typeface="Cambria Math" panose="02040503050406030204" pitchFamily="18" charset="0"/>
                          <a:ea typeface="Microsoft JhengHei UI" panose="020B0604030504040204" pitchFamily="34" charset="-120"/>
                        </a:rPr>
                        <m:t>𝐿</m:t>
                      </m:r>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𝐼</m:t>
                          </m:r>
                        </m:e>
                        <m:sub>
                          <m:r>
                            <a:rPr lang="en-US" sz="2000" b="0" i="1" smtClean="0">
                              <a:latin typeface="Cambria Math" panose="02040503050406030204" pitchFamily="18" charset="0"/>
                              <a:ea typeface="Microsoft JhengHei UI" panose="020B0604030504040204" pitchFamily="34" charset="-120"/>
                            </a:rPr>
                            <m:t>𝑖</m:t>
                          </m:r>
                        </m:sub>
                      </m:sSub>
                      <m:r>
                        <a:rPr lang="en-US" sz="2000" b="0" i="1" smtClean="0">
                          <a:latin typeface="Cambria Math" panose="02040503050406030204" pitchFamily="18" charset="0"/>
                          <a:ea typeface="Microsoft JhengHei UI" panose="020B0604030504040204" pitchFamily="34" charset="-120"/>
                        </a:rPr>
                        <m:t>+</m:t>
                      </m:r>
                      <m:sSub>
                        <m:sSubPr>
                          <m:ctrlPr>
                            <a:rPr lang="en-US" sz="2000" b="0" i="1" smtClean="0">
                              <a:latin typeface="Cambria Math" panose="02040503050406030204" pitchFamily="18" charset="0"/>
                              <a:ea typeface="Microsoft JhengHei UI" panose="020B0604030504040204" pitchFamily="34" charset="-120"/>
                            </a:rPr>
                          </m:ctrlPr>
                        </m:sSubPr>
                        <m:e>
                          <m:r>
                            <a:rPr lang="en-US" sz="2000" b="0" i="1" smtClean="0">
                              <a:latin typeface="Cambria Math" panose="02040503050406030204" pitchFamily="18" charset="0"/>
                              <a:ea typeface="Microsoft JhengHei UI" panose="020B0604030504040204" pitchFamily="34" charset="-120"/>
                            </a:rPr>
                            <m:t>𝛽</m:t>
                          </m:r>
                        </m:e>
                        <m:sub>
                          <m:r>
                            <a:rPr lang="en-US" sz="2000" b="0" i="1" smtClean="0">
                              <a:latin typeface="Cambria Math" panose="02040503050406030204" pitchFamily="18" charset="0"/>
                              <a:ea typeface="Microsoft JhengHei UI" panose="020B0604030504040204" pitchFamily="34" charset="-120"/>
                            </a:rPr>
                            <m:t>9</m:t>
                          </m:r>
                        </m:sub>
                      </m:sSub>
                      <m:r>
                        <a:rPr lang="en-US" sz="2000" b="0" i="1" smtClean="0">
                          <a:latin typeface="Cambria Math" panose="02040503050406030204" pitchFamily="18" charset="0"/>
                          <a:ea typeface="Microsoft JhengHei UI" panose="020B0604030504040204" pitchFamily="34" charset="-120"/>
                        </a:rPr>
                        <m:t>𝑌𝑒𝑎𝑟</m:t>
                      </m:r>
                      <m:r>
                        <a:rPr lang="en-US" sz="2000" b="0" i="1" smtClean="0">
                          <a:latin typeface="Cambria Math" panose="02040503050406030204" pitchFamily="18" charset="0"/>
                          <a:ea typeface="Microsoft JhengHei UI" panose="020B0604030504040204" pitchFamily="34" charset="-120"/>
                        </a:rPr>
                        <m:t>.</m:t>
                      </m:r>
                      <m:r>
                        <a:rPr lang="en-US" sz="2000" b="0" i="1" smtClean="0">
                          <a:latin typeface="Cambria Math" panose="02040503050406030204" pitchFamily="18" charset="0"/>
                          <a:ea typeface="Microsoft JhengHei UI" panose="020B0604030504040204" pitchFamily="34" charset="-120"/>
                        </a:rPr>
                        <m:t>𝐹𝑖𝑠h𝑒𝑑</m:t>
                      </m:r>
                      <m:r>
                        <a:rPr lang="en-US" sz="2000" b="0" i="1" smtClean="0">
                          <a:latin typeface="Cambria Math" panose="02040503050406030204" pitchFamily="18" charset="0"/>
                          <a:ea typeface="Microsoft JhengHei UI" panose="020B0604030504040204" pitchFamily="34" charset="-120"/>
                        </a:rPr>
                        <m:t>+</m:t>
                      </m:r>
                      <m:r>
                        <a:rPr lang="en-US" sz="2000" b="0" i="1" smtClean="0">
                          <a:latin typeface="Cambria Math" panose="02040503050406030204" pitchFamily="18" charset="0"/>
                          <a:ea typeface="Microsoft JhengHei UI" panose="020B0604030504040204" pitchFamily="34" charset="-120"/>
                        </a:rPr>
                        <m:t>𝜖</m:t>
                      </m:r>
                    </m:oMath>
                  </m:oMathPara>
                </a14:m>
                <a:endParaRPr lang="en-US" sz="2000" dirty="0">
                  <a:ea typeface="Microsoft JhengHei UI" panose="020B0604030504040204" pitchFamily="34" charset="-120"/>
                </a:endParaRPr>
              </a:p>
              <a:p>
                <a:endParaRPr lang="en-US" sz="2000" dirty="0">
                  <a:ea typeface="Microsoft JhengHei UI" panose="020B0604030504040204" pitchFamily="34" charset="-120"/>
                </a:endParaRPr>
              </a:p>
              <a:p>
                <a:pPr marL="285750" indent="-285750">
                  <a:buFont typeface="Arial" panose="020B0604020202020204" pitchFamily="34" charset="0"/>
                  <a:buChar char="•"/>
                </a:pPr>
                <a:r>
                  <a:rPr lang="en-US" sz="2000" dirty="0">
                    <a:ea typeface="Microsoft JhengHei UI" panose="020B0604030504040204" pitchFamily="34" charset="-120"/>
                  </a:rPr>
                  <a:t>From </a:t>
                </a:r>
                <a:r>
                  <a:rPr lang="en-US" sz="2000" dirty="0" err="1">
                    <a:ea typeface="Microsoft JhengHei UI" panose="020B0604030504040204" pitchFamily="34" charset="-120"/>
                    <a:hlinkClick r:id="rId2"/>
                  </a:rPr>
                  <a:t>Richerson</a:t>
                </a:r>
                <a:r>
                  <a:rPr lang="en-US" sz="2000" dirty="0">
                    <a:ea typeface="Microsoft JhengHei UI" panose="020B0604030504040204" pitchFamily="34" charset="-120"/>
                    <a:hlinkClick r:id="rId2"/>
                  </a:rPr>
                  <a:t> &amp; Holland (2017)</a:t>
                </a:r>
                <a:endParaRPr lang="en-US" sz="2000" dirty="0">
                  <a:ea typeface="Microsoft JhengHei UI" panose="020B0604030504040204" pitchFamily="34" charset="-120"/>
                </a:endParaRPr>
              </a:p>
              <a:p>
                <a:pPr marL="742950" lvl="1" indent="-285750">
                  <a:buFont typeface="Arial" panose="020B0604020202020204" pitchFamily="34" charset="0"/>
                  <a:buChar char="•"/>
                </a:pPr>
                <a:r>
                  <a:rPr lang="en-US" sz="2000" dirty="0">
                    <a:ea typeface="Microsoft JhengHei UI" panose="020B0604030504040204" pitchFamily="34" charset="-120"/>
                  </a:rPr>
                  <a:t>HHI = Diversification measurement </a:t>
                </a:r>
              </a:p>
              <a:p>
                <a:pPr marL="742950" lvl="1" indent="-285750">
                  <a:buFont typeface="Arial" panose="020B0604020202020204" pitchFamily="34" charset="0"/>
                  <a:buChar char="•"/>
                </a:pPr>
                <a:r>
                  <a:rPr lang="en-US" sz="2000" dirty="0" err="1">
                    <a:ea typeface="Microsoft JhengHei UI" panose="020B0604030504040204" pitchFamily="34" charset="-120"/>
                  </a:rPr>
                  <a:t>Percent.revenue</a:t>
                </a:r>
                <a:r>
                  <a:rPr lang="en-US" sz="2000" dirty="0">
                    <a:ea typeface="Microsoft JhengHei UI" panose="020B0604030504040204" pitchFamily="34" charset="-120"/>
                  </a:rPr>
                  <a:t> = Dependence on the species in consideration</a:t>
                </a:r>
              </a:p>
              <a:p>
                <a:pPr marL="742950" lvl="1" indent="-285750">
                  <a:buFont typeface="Arial" panose="020B0604020202020204" pitchFamily="34" charset="0"/>
                  <a:buChar char="•"/>
                </a:pPr>
                <a:r>
                  <a:rPr lang="en-US" sz="2000" dirty="0">
                    <a:ea typeface="Microsoft JhengHei UI" panose="020B0604030504040204" pitchFamily="34" charset="-120"/>
                  </a:rPr>
                  <a:t>Latitudinal center of gravity (LCG) = Typical landings location</a:t>
                </a:r>
              </a:p>
              <a:p>
                <a:pPr marL="742950" lvl="1" indent="-285750">
                  <a:buFont typeface="Arial" panose="020B0604020202020204" pitchFamily="34" charset="0"/>
                  <a:buChar char="•"/>
                </a:pPr>
                <a:r>
                  <a:rPr lang="en-US" sz="2000" dirty="0">
                    <a:ea typeface="Microsoft JhengHei UI" panose="020B0604030504040204" pitchFamily="34" charset="-120"/>
                  </a:rPr>
                  <a:t>Latitude inertia (LI) = Dispersion around center of gravity</a:t>
                </a:r>
              </a:p>
            </p:txBody>
          </p:sp>
        </mc:Choice>
        <mc:Fallback xmlns="">
          <p:sp>
            <p:nvSpPr>
              <p:cNvPr id="9" name="Rectangle 8">
                <a:extLst>
                  <a:ext uri="{FF2B5EF4-FFF2-40B4-BE49-F238E27FC236}">
                    <a16:creationId xmlns:a16="http://schemas.microsoft.com/office/drawing/2014/main" id="{DCE9A769-99B3-40DC-99E5-4DBABC38A71C}"/>
                  </a:ext>
                </a:extLst>
              </p:cNvPr>
              <p:cNvSpPr>
                <a:spLocks noRot="1" noChangeAspect="1" noMove="1" noResize="1" noEditPoints="1" noAdjustHandles="1" noChangeArrowheads="1" noChangeShapeType="1" noTextEdit="1"/>
              </p:cNvSpPr>
              <p:nvPr/>
            </p:nvSpPr>
            <p:spPr>
              <a:xfrm>
                <a:off x="492906" y="1284157"/>
                <a:ext cx="8161237" cy="4510466"/>
              </a:xfrm>
              <a:prstGeom prst="rect">
                <a:avLst/>
              </a:prstGeom>
              <a:blipFill>
                <a:blip r:embed="rId3"/>
                <a:stretch>
                  <a:fillRect l="-672" t="-811" b="-216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66AD7E5-2F37-4E70-8C85-97FC5CFF5011}"/>
              </a:ext>
            </a:extLst>
          </p:cNvPr>
          <p:cNvSpPr>
            <a:spLocks noGrp="1"/>
          </p:cNvSpPr>
          <p:nvPr>
            <p:ph type="sldNum" sz="quarter" idx="12"/>
          </p:nvPr>
        </p:nvSpPr>
        <p:spPr/>
        <p:txBody>
          <a:bodyPr/>
          <a:lstStyle/>
          <a:p>
            <a:fld id="{6FD4AA8C-2C0B-45F2-84FF-CF2E58E014B2}" type="slidenum">
              <a:rPr lang="en-US" smtClean="0"/>
              <a:t>27</a:t>
            </a:fld>
            <a:endParaRPr lang="en-US"/>
          </a:p>
        </p:txBody>
      </p:sp>
    </p:spTree>
    <p:extLst>
      <p:ext uri="{BB962C8B-B14F-4D97-AF65-F5344CB8AC3E}">
        <p14:creationId xmlns:p14="http://schemas.microsoft.com/office/powerpoint/2010/main" val="161856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61A8DD-5202-426A-A596-138AFEBB7307}"/>
              </a:ext>
            </a:extLst>
          </p:cNvPr>
          <p:cNvPicPr>
            <a:picLocks noChangeAspect="1"/>
          </p:cNvPicPr>
          <p:nvPr/>
        </p:nvPicPr>
        <p:blipFill rotWithShape="1">
          <a:blip r:embed="rId3"/>
          <a:srcRect b="5911"/>
          <a:stretch/>
        </p:blipFill>
        <p:spPr>
          <a:xfrm>
            <a:off x="3639085" y="1636493"/>
            <a:ext cx="5504915" cy="3387258"/>
          </a:xfrm>
          <a:prstGeom prst="rect">
            <a:avLst/>
          </a:prstGeom>
        </p:spPr>
      </p:pic>
      <p:sp>
        <p:nvSpPr>
          <p:cNvPr id="2" name="Title 1">
            <a:extLst>
              <a:ext uri="{FF2B5EF4-FFF2-40B4-BE49-F238E27FC236}">
                <a16:creationId xmlns:a16="http://schemas.microsoft.com/office/drawing/2014/main" id="{AB146FD5-B7E6-4311-BEFD-D6D4A89D4FAF}"/>
              </a:ext>
            </a:extLst>
          </p:cNvPr>
          <p:cNvSpPr>
            <a:spLocks noGrp="1"/>
          </p:cNvSpPr>
          <p:nvPr>
            <p:ph type="title"/>
          </p:nvPr>
        </p:nvSpPr>
        <p:spPr>
          <a:xfrm>
            <a:off x="0" y="1"/>
            <a:ext cx="9144000" cy="923278"/>
          </a:xfrm>
          <a:solidFill>
            <a:srgbClr val="003C6C"/>
          </a:solidFill>
        </p:spPr>
        <p:txBody>
          <a:bodyPr/>
          <a:lstStyle/>
          <a:p>
            <a:r>
              <a:rPr lang="en-US" dirty="0">
                <a:solidFill>
                  <a:schemeClr val="bg1"/>
                </a:solidFill>
                <a:latin typeface="+mn-lt"/>
                <a:ea typeface="Microsoft JhengHei UI" panose="020B0604030504040204" pitchFamily="34" charset="-120"/>
              </a:rPr>
              <a:t>  California Current System (CCS)</a:t>
            </a:r>
          </a:p>
        </p:txBody>
      </p:sp>
      <p:sp>
        <p:nvSpPr>
          <p:cNvPr id="3" name="Content Placeholder 2">
            <a:extLst>
              <a:ext uri="{FF2B5EF4-FFF2-40B4-BE49-F238E27FC236}">
                <a16:creationId xmlns:a16="http://schemas.microsoft.com/office/drawing/2014/main" id="{F5F89EB4-FE7A-4332-8A77-6D74A195BC07}"/>
              </a:ext>
            </a:extLst>
          </p:cNvPr>
          <p:cNvSpPr>
            <a:spLocks noGrp="1"/>
          </p:cNvSpPr>
          <p:nvPr>
            <p:ph idx="1"/>
          </p:nvPr>
        </p:nvSpPr>
        <p:spPr>
          <a:xfrm>
            <a:off x="495484" y="1413128"/>
            <a:ext cx="3554001" cy="5129185"/>
          </a:xfrm>
        </p:spPr>
        <p:txBody>
          <a:bodyPr>
            <a:normAutofit/>
          </a:bodyPr>
          <a:lstStyle/>
          <a:p>
            <a:pPr>
              <a:lnSpc>
                <a:spcPct val="100000"/>
              </a:lnSpc>
            </a:pPr>
            <a:r>
              <a:rPr lang="en-US" sz="2000" dirty="0">
                <a:ea typeface="Microsoft JhengHei UI" panose="020B0604030504040204" pitchFamily="34" charset="-120"/>
              </a:rPr>
              <a:t>Unique ecosystem</a:t>
            </a:r>
          </a:p>
          <a:p>
            <a:pPr>
              <a:lnSpc>
                <a:spcPct val="100000"/>
              </a:lnSpc>
            </a:pPr>
            <a:r>
              <a:rPr lang="en-US" sz="2000" dirty="0">
                <a:ea typeface="Microsoft JhengHei UI" panose="020B0604030504040204" pitchFamily="34" charset="-120"/>
              </a:rPr>
              <a:t>Provides many ecosystem services</a:t>
            </a:r>
          </a:p>
          <a:p>
            <a:pPr>
              <a:lnSpc>
                <a:spcPct val="100000"/>
              </a:lnSpc>
            </a:pPr>
            <a:r>
              <a:rPr lang="en-US" sz="2000" dirty="0">
                <a:ea typeface="Microsoft JhengHei UI" panose="020B0604030504040204" pitchFamily="34" charset="-120"/>
              </a:rPr>
              <a:t>Home to many protected species</a:t>
            </a:r>
          </a:p>
          <a:p>
            <a:pPr>
              <a:lnSpc>
                <a:spcPct val="100000"/>
              </a:lnSpc>
            </a:pPr>
            <a:r>
              <a:rPr lang="en-US" sz="2000" dirty="0">
                <a:ea typeface="Microsoft JhengHei UI" panose="020B0604030504040204" pitchFamily="34" charset="-120"/>
              </a:rPr>
              <a:t>Sustains commercial and recreational fisheries:</a:t>
            </a:r>
          </a:p>
          <a:p>
            <a:pPr lvl="1">
              <a:lnSpc>
                <a:spcPct val="100000"/>
              </a:lnSpc>
            </a:pPr>
            <a:r>
              <a:rPr lang="en-US" sz="1800" dirty="0">
                <a:ea typeface="Microsoft JhengHei UI" panose="020B0604030504040204" pitchFamily="34" charset="-120"/>
              </a:rPr>
              <a:t>Forage species </a:t>
            </a:r>
          </a:p>
          <a:p>
            <a:pPr lvl="1">
              <a:lnSpc>
                <a:spcPct val="100000"/>
              </a:lnSpc>
            </a:pPr>
            <a:r>
              <a:rPr lang="en-US" sz="1800" dirty="0">
                <a:ea typeface="Microsoft JhengHei UI" panose="020B0604030504040204" pitchFamily="34" charset="-120"/>
              </a:rPr>
              <a:t>Coastal Pelagic Species</a:t>
            </a:r>
          </a:p>
        </p:txBody>
      </p:sp>
      <p:pic>
        <p:nvPicPr>
          <p:cNvPr id="8" name="Picture 7">
            <a:extLst>
              <a:ext uri="{FF2B5EF4-FFF2-40B4-BE49-F238E27FC236}">
                <a16:creationId xmlns:a16="http://schemas.microsoft.com/office/drawing/2014/main" id="{E1A0B5D7-8E64-41AF-A5B9-D5CA770A3A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4179" y="2815227"/>
            <a:ext cx="477327" cy="514895"/>
          </a:xfrm>
          <a:prstGeom prst="rect">
            <a:avLst/>
          </a:prstGeom>
        </p:spPr>
      </p:pic>
      <p:sp>
        <p:nvSpPr>
          <p:cNvPr id="9" name="TextBox 8">
            <a:extLst>
              <a:ext uri="{FF2B5EF4-FFF2-40B4-BE49-F238E27FC236}">
                <a16:creationId xmlns:a16="http://schemas.microsoft.com/office/drawing/2014/main" id="{62AD89DE-CF48-472C-B256-59AFAA03520B}"/>
              </a:ext>
            </a:extLst>
          </p:cNvPr>
          <p:cNvSpPr txBox="1"/>
          <p:nvPr/>
        </p:nvSpPr>
        <p:spPr>
          <a:xfrm>
            <a:off x="6776428" y="4997123"/>
            <a:ext cx="1872087" cy="461665"/>
          </a:xfrm>
          <a:prstGeom prst="rect">
            <a:avLst/>
          </a:prstGeom>
          <a:noFill/>
        </p:spPr>
        <p:txBody>
          <a:bodyPr wrap="square" rtlCol="0">
            <a:spAutoFit/>
          </a:bodyPr>
          <a:lstStyle/>
          <a:p>
            <a:r>
              <a:rPr lang="en-US" sz="1200" i="1" dirty="0"/>
              <a:t>Illustration by Fiona Morris</a:t>
            </a:r>
          </a:p>
        </p:txBody>
      </p:sp>
      <p:sp>
        <p:nvSpPr>
          <p:cNvPr id="6" name="Slide Number Placeholder 5">
            <a:extLst>
              <a:ext uri="{FF2B5EF4-FFF2-40B4-BE49-F238E27FC236}">
                <a16:creationId xmlns:a16="http://schemas.microsoft.com/office/drawing/2014/main" id="{D59AEBD6-2615-4476-8EA6-3992972395BB}"/>
              </a:ext>
            </a:extLst>
          </p:cNvPr>
          <p:cNvSpPr>
            <a:spLocks noGrp="1"/>
          </p:cNvSpPr>
          <p:nvPr>
            <p:ph type="sldNum" sz="quarter" idx="12"/>
          </p:nvPr>
        </p:nvSpPr>
        <p:spPr/>
        <p:txBody>
          <a:bodyPr/>
          <a:lstStyle/>
          <a:p>
            <a:fld id="{6FD4AA8C-2C0B-45F2-84FF-CF2E58E014B2}" type="slidenum">
              <a:rPr lang="en-US" smtClean="0"/>
              <a:t>3</a:t>
            </a:fld>
            <a:endParaRPr lang="en-US" dirty="0"/>
          </a:p>
        </p:txBody>
      </p:sp>
    </p:spTree>
    <p:extLst>
      <p:ext uri="{BB962C8B-B14F-4D97-AF65-F5344CB8AC3E}">
        <p14:creationId xmlns:p14="http://schemas.microsoft.com/office/powerpoint/2010/main" val="567117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6FD5-B7E6-4311-BEFD-D6D4A89D4FAF}"/>
              </a:ext>
            </a:extLst>
          </p:cNvPr>
          <p:cNvSpPr>
            <a:spLocks noGrp="1"/>
          </p:cNvSpPr>
          <p:nvPr>
            <p:ph type="title"/>
          </p:nvPr>
        </p:nvSpPr>
        <p:spPr>
          <a:xfrm>
            <a:off x="0" y="1"/>
            <a:ext cx="9144000" cy="923278"/>
          </a:xfrm>
          <a:solidFill>
            <a:srgbClr val="003C6C"/>
          </a:solidFill>
        </p:spPr>
        <p:txBody>
          <a:bodyPr/>
          <a:lstStyle/>
          <a:p>
            <a:r>
              <a:rPr lang="en-US" dirty="0">
                <a:solidFill>
                  <a:schemeClr val="bg1"/>
                </a:solidFill>
                <a:latin typeface="+mn-lt"/>
                <a:ea typeface="Microsoft JhengHei UI" panose="020B0604030504040204" pitchFamily="34" charset="-120"/>
              </a:rPr>
              <a:t>  Coastal Pelagic Species in CCS</a:t>
            </a:r>
          </a:p>
        </p:txBody>
      </p:sp>
      <p:graphicFrame>
        <p:nvGraphicFramePr>
          <p:cNvPr id="7" name="Content Placeholder 6">
            <a:extLst>
              <a:ext uri="{FF2B5EF4-FFF2-40B4-BE49-F238E27FC236}">
                <a16:creationId xmlns:a16="http://schemas.microsoft.com/office/drawing/2014/main" id="{582885AD-F576-4725-8E9F-375E56F22E1C}"/>
              </a:ext>
            </a:extLst>
          </p:cNvPr>
          <p:cNvGraphicFramePr>
            <a:graphicFrameLocks noGrp="1"/>
          </p:cNvGraphicFramePr>
          <p:nvPr>
            <p:ph idx="1"/>
            <p:extLst>
              <p:ext uri="{D42A27DB-BD31-4B8C-83A1-F6EECF244321}">
                <p14:modId xmlns:p14="http://schemas.microsoft.com/office/powerpoint/2010/main" val="2619685606"/>
              </p:ext>
            </p:extLst>
          </p:nvPr>
        </p:nvGraphicFramePr>
        <p:xfrm>
          <a:off x="284480" y="1270000"/>
          <a:ext cx="8524240" cy="5451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2FC33029-A1FC-4FF7-A257-7B080D8D92BB}"/>
              </a:ext>
            </a:extLst>
          </p:cNvPr>
          <p:cNvSpPr>
            <a:spLocks noGrp="1"/>
          </p:cNvSpPr>
          <p:nvPr>
            <p:ph type="sldNum" sz="quarter" idx="12"/>
          </p:nvPr>
        </p:nvSpPr>
        <p:spPr/>
        <p:txBody>
          <a:bodyPr/>
          <a:lstStyle/>
          <a:p>
            <a:fld id="{6FD4AA8C-2C0B-45F2-84FF-CF2E58E014B2}" type="slidenum">
              <a:rPr lang="en-US" smtClean="0"/>
              <a:t>4</a:t>
            </a:fld>
            <a:endParaRPr lang="en-US"/>
          </a:p>
        </p:txBody>
      </p:sp>
    </p:spTree>
    <p:extLst>
      <p:ext uri="{BB962C8B-B14F-4D97-AF65-F5344CB8AC3E}">
        <p14:creationId xmlns:p14="http://schemas.microsoft.com/office/powerpoint/2010/main" val="4077910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6FD5-B7E6-4311-BEFD-D6D4A89D4FAF}"/>
              </a:ext>
            </a:extLst>
          </p:cNvPr>
          <p:cNvSpPr>
            <a:spLocks noGrp="1"/>
          </p:cNvSpPr>
          <p:nvPr>
            <p:ph type="title"/>
          </p:nvPr>
        </p:nvSpPr>
        <p:spPr>
          <a:xfrm>
            <a:off x="0" y="1"/>
            <a:ext cx="9144000" cy="923278"/>
          </a:xfrm>
          <a:solidFill>
            <a:srgbClr val="003C6C"/>
          </a:solidFill>
        </p:spPr>
        <p:txBody>
          <a:bodyPr/>
          <a:lstStyle/>
          <a:p>
            <a:r>
              <a:rPr lang="en-US" dirty="0">
                <a:solidFill>
                  <a:schemeClr val="bg1"/>
                </a:solidFill>
                <a:latin typeface="+mn-lt"/>
                <a:ea typeface="Microsoft JhengHei UI" panose="020B0604030504040204" pitchFamily="34" charset="-120"/>
              </a:rPr>
              <a:t>  Coastal Pelagic Species in CCS</a:t>
            </a:r>
          </a:p>
        </p:txBody>
      </p:sp>
      <p:sp>
        <p:nvSpPr>
          <p:cNvPr id="5" name="TextBox 4">
            <a:extLst>
              <a:ext uri="{FF2B5EF4-FFF2-40B4-BE49-F238E27FC236}">
                <a16:creationId xmlns:a16="http://schemas.microsoft.com/office/drawing/2014/main" id="{06F8C373-53F8-409D-8A92-CB5DEA5F9334}"/>
              </a:ext>
            </a:extLst>
          </p:cNvPr>
          <p:cNvSpPr txBox="1"/>
          <p:nvPr/>
        </p:nvSpPr>
        <p:spPr>
          <a:xfrm>
            <a:off x="348916" y="6104480"/>
            <a:ext cx="1621971" cy="276999"/>
          </a:xfrm>
          <a:prstGeom prst="rect">
            <a:avLst/>
          </a:prstGeom>
          <a:noFill/>
        </p:spPr>
        <p:txBody>
          <a:bodyPr wrap="square" rtlCol="0">
            <a:spAutoFit/>
          </a:bodyPr>
          <a:lstStyle/>
          <a:p>
            <a:r>
              <a:rPr lang="en-US" sz="1200" dirty="0">
                <a:ea typeface="Microsoft JhengHei UI" panose="020B0604030504040204" pitchFamily="34" charset="-120"/>
              </a:rPr>
              <a:t>Period: 1980-2020</a:t>
            </a:r>
          </a:p>
        </p:txBody>
      </p:sp>
      <p:sp>
        <p:nvSpPr>
          <p:cNvPr id="7" name="Slide Number Placeholder 6">
            <a:extLst>
              <a:ext uri="{FF2B5EF4-FFF2-40B4-BE49-F238E27FC236}">
                <a16:creationId xmlns:a16="http://schemas.microsoft.com/office/drawing/2014/main" id="{5E2D4A9C-42C5-433B-AEBB-6D119D03796D}"/>
              </a:ext>
            </a:extLst>
          </p:cNvPr>
          <p:cNvSpPr>
            <a:spLocks noGrp="1"/>
          </p:cNvSpPr>
          <p:nvPr>
            <p:ph type="sldNum" sz="quarter" idx="12"/>
          </p:nvPr>
        </p:nvSpPr>
        <p:spPr/>
        <p:txBody>
          <a:bodyPr/>
          <a:lstStyle/>
          <a:p>
            <a:fld id="{6FD4AA8C-2C0B-45F2-84FF-CF2E58E014B2}" type="slidenum">
              <a:rPr lang="en-US" smtClean="0"/>
              <a:t>5</a:t>
            </a:fld>
            <a:endParaRPr lang="en-US"/>
          </a:p>
        </p:txBody>
      </p:sp>
      <p:pic>
        <p:nvPicPr>
          <p:cNvPr id="6" name="Picture 5">
            <a:extLst>
              <a:ext uri="{FF2B5EF4-FFF2-40B4-BE49-F238E27FC236}">
                <a16:creationId xmlns:a16="http://schemas.microsoft.com/office/drawing/2014/main" id="{5B31BDCE-BA14-4F28-B4E1-222A14450CD1}"/>
              </a:ext>
            </a:extLst>
          </p:cNvPr>
          <p:cNvPicPr>
            <a:picLocks noChangeAspect="1"/>
          </p:cNvPicPr>
          <p:nvPr/>
        </p:nvPicPr>
        <p:blipFill>
          <a:blip r:embed="rId3"/>
          <a:stretch>
            <a:fillRect/>
          </a:stretch>
        </p:blipFill>
        <p:spPr>
          <a:xfrm>
            <a:off x="252663" y="1094858"/>
            <a:ext cx="8178466" cy="5047282"/>
          </a:xfrm>
          <a:prstGeom prst="rect">
            <a:avLst/>
          </a:prstGeom>
        </p:spPr>
      </p:pic>
    </p:spTree>
    <p:extLst>
      <p:ext uri="{BB962C8B-B14F-4D97-AF65-F5344CB8AC3E}">
        <p14:creationId xmlns:p14="http://schemas.microsoft.com/office/powerpoint/2010/main" val="3595067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92C8C62-8C5B-4F56-974D-8DD68913B658}"/>
              </a:ext>
            </a:extLst>
          </p:cNvPr>
          <p:cNvPicPr>
            <a:picLocks noChangeAspect="1"/>
          </p:cNvPicPr>
          <p:nvPr/>
        </p:nvPicPr>
        <p:blipFill>
          <a:blip r:embed="rId3"/>
          <a:stretch>
            <a:fillRect/>
          </a:stretch>
        </p:blipFill>
        <p:spPr>
          <a:xfrm>
            <a:off x="859377" y="1855663"/>
            <a:ext cx="7017170" cy="3747389"/>
          </a:xfrm>
          <a:prstGeom prst="rect">
            <a:avLst/>
          </a:prstGeom>
        </p:spPr>
      </p:pic>
      <p:sp>
        <p:nvSpPr>
          <p:cNvPr id="3" name="Rectangle: Rounded Corners 2">
            <a:extLst>
              <a:ext uri="{FF2B5EF4-FFF2-40B4-BE49-F238E27FC236}">
                <a16:creationId xmlns:a16="http://schemas.microsoft.com/office/drawing/2014/main" id="{2AD3074D-1AEA-4273-B5CB-1439B703C91D}"/>
              </a:ext>
            </a:extLst>
          </p:cNvPr>
          <p:cNvSpPr/>
          <p:nvPr/>
        </p:nvSpPr>
        <p:spPr>
          <a:xfrm>
            <a:off x="6387922" y="4203422"/>
            <a:ext cx="2413178" cy="646331"/>
          </a:xfrm>
          <a:prstGeom prst="roundRect">
            <a:avLst/>
          </a:prstGeom>
          <a:solidFill>
            <a:srgbClr val="FDC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146FD5-B7E6-4311-BEFD-D6D4A89D4FAF}"/>
              </a:ext>
            </a:extLst>
          </p:cNvPr>
          <p:cNvSpPr>
            <a:spLocks noGrp="1"/>
          </p:cNvSpPr>
          <p:nvPr>
            <p:ph type="title"/>
          </p:nvPr>
        </p:nvSpPr>
        <p:spPr>
          <a:xfrm>
            <a:off x="0" y="1"/>
            <a:ext cx="9144000" cy="923278"/>
          </a:xfrm>
          <a:solidFill>
            <a:srgbClr val="003C6C"/>
          </a:solidFill>
        </p:spPr>
        <p:txBody>
          <a:bodyPr>
            <a:normAutofit/>
          </a:bodyPr>
          <a:lstStyle/>
          <a:p>
            <a:r>
              <a:rPr lang="en-US" dirty="0">
                <a:solidFill>
                  <a:schemeClr val="bg1"/>
                </a:solidFill>
                <a:latin typeface="+mn-lt"/>
                <a:ea typeface="Microsoft JhengHei UI" panose="020B0604030504040204" pitchFamily="34" charset="-120"/>
              </a:rPr>
              <a:t>  Trends in CPS fishery</a:t>
            </a:r>
            <a:endParaRPr lang="en-US" dirty="0">
              <a:solidFill>
                <a:schemeClr val="bg1"/>
              </a:solidFill>
              <a:latin typeface="+mn-lt"/>
            </a:endParaRPr>
          </a:p>
        </p:txBody>
      </p:sp>
      <p:sp>
        <p:nvSpPr>
          <p:cNvPr id="15" name="TextBox 14">
            <a:extLst>
              <a:ext uri="{FF2B5EF4-FFF2-40B4-BE49-F238E27FC236}">
                <a16:creationId xmlns:a16="http://schemas.microsoft.com/office/drawing/2014/main" id="{62AC1884-64B4-445F-89E2-41F8BC92BFCD}"/>
              </a:ext>
            </a:extLst>
          </p:cNvPr>
          <p:cNvSpPr txBox="1"/>
          <p:nvPr/>
        </p:nvSpPr>
        <p:spPr>
          <a:xfrm>
            <a:off x="1433451" y="1298647"/>
            <a:ext cx="1377300" cy="369332"/>
          </a:xfrm>
          <a:prstGeom prst="rect">
            <a:avLst/>
          </a:prstGeom>
          <a:noFill/>
        </p:spPr>
        <p:txBody>
          <a:bodyPr wrap="none" rtlCol="0">
            <a:spAutoFit/>
          </a:bodyPr>
          <a:lstStyle/>
          <a:p>
            <a:r>
              <a:rPr lang="en-US" dirty="0">
                <a:ea typeface="Microsoft JhengHei UI" panose="020B0604030504040204" pitchFamily="34" charset="-120"/>
              </a:rPr>
              <a:t>(a) Landings</a:t>
            </a:r>
          </a:p>
        </p:txBody>
      </p:sp>
      <p:sp>
        <p:nvSpPr>
          <p:cNvPr id="5" name="Slide Number Placeholder 4">
            <a:extLst>
              <a:ext uri="{FF2B5EF4-FFF2-40B4-BE49-F238E27FC236}">
                <a16:creationId xmlns:a16="http://schemas.microsoft.com/office/drawing/2014/main" id="{FA59C87A-A493-4F65-9CCE-51756B0FA08F}"/>
              </a:ext>
            </a:extLst>
          </p:cNvPr>
          <p:cNvSpPr>
            <a:spLocks noGrp="1"/>
          </p:cNvSpPr>
          <p:nvPr>
            <p:ph type="sldNum" sz="quarter" idx="12"/>
          </p:nvPr>
        </p:nvSpPr>
        <p:spPr/>
        <p:txBody>
          <a:bodyPr/>
          <a:lstStyle/>
          <a:p>
            <a:fld id="{6FD4AA8C-2C0B-45F2-84FF-CF2E58E014B2}" type="slidenum">
              <a:rPr lang="en-US" smtClean="0"/>
              <a:t>6</a:t>
            </a:fld>
            <a:endParaRPr lang="en-US" dirty="0"/>
          </a:p>
        </p:txBody>
      </p:sp>
      <p:sp>
        <p:nvSpPr>
          <p:cNvPr id="19" name="TextBox 18">
            <a:extLst>
              <a:ext uri="{FF2B5EF4-FFF2-40B4-BE49-F238E27FC236}">
                <a16:creationId xmlns:a16="http://schemas.microsoft.com/office/drawing/2014/main" id="{5CC7F216-FA61-4990-A168-301BEFBE30C7}"/>
              </a:ext>
            </a:extLst>
          </p:cNvPr>
          <p:cNvSpPr txBox="1"/>
          <p:nvPr/>
        </p:nvSpPr>
        <p:spPr>
          <a:xfrm>
            <a:off x="6480086" y="4203422"/>
            <a:ext cx="2228850" cy="646331"/>
          </a:xfrm>
          <a:prstGeom prst="rect">
            <a:avLst/>
          </a:prstGeom>
          <a:noFill/>
          <a:effectLst>
            <a:glow rad="139700">
              <a:schemeClr val="accent4">
                <a:satMod val="175000"/>
                <a:alpha val="40000"/>
              </a:schemeClr>
            </a:glow>
          </a:effectLst>
        </p:spPr>
        <p:txBody>
          <a:bodyPr wrap="square" rtlCol="0">
            <a:spAutoFit/>
          </a:bodyPr>
          <a:lstStyle/>
          <a:p>
            <a:r>
              <a:rPr lang="en-US" b="1" dirty="0">
                <a:ea typeface="Lato Medium" panose="020F0502020204030203" pitchFamily="34" charset="0"/>
                <a:cs typeface="Lato Medium" panose="020F0502020204030203" pitchFamily="34" charset="0"/>
              </a:rPr>
              <a:t>Species abundance?</a:t>
            </a:r>
          </a:p>
          <a:p>
            <a:r>
              <a:rPr lang="en-US" b="1" dirty="0">
                <a:ea typeface="Lato Medium" panose="020F0502020204030203" pitchFamily="34" charset="0"/>
                <a:cs typeface="Lato Medium" panose="020F0502020204030203" pitchFamily="34" charset="0"/>
              </a:rPr>
              <a:t>Market conditions?  </a:t>
            </a:r>
          </a:p>
        </p:txBody>
      </p:sp>
    </p:spTree>
    <p:extLst>
      <p:ext uri="{BB962C8B-B14F-4D97-AF65-F5344CB8AC3E}">
        <p14:creationId xmlns:p14="http://schemas.microsoft.com/office/powerpoint/2010/main" val="882380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6FD5-B7E6-4311-BEFD-D6D4A89D4FAF}"/>
              </a:ext>
            </a:extLst>
          </p:cNvPr>
          <p:cNvSpPr>
            <a:spLocks noGrp="1"/>
          </p:cNvSpPr>
          <p:nvPr>
            <p:ph type="title"/>
          </p:nvPr>
        </p:nvSpPr>
        <p:spPr>
          <a:xfrm>
            <a:off x="0" y="1"/>
            <a:ext cx="9144000" cy="923278"/>
          </a:xfrm>
          <a:solidFill>
            <a:srgbClr val="003C6C"/>
          </a:solidFill>
        </p:spPr>
        <p:txBody>
          <a:bodyPr>
            <a:normAutofit/>
          </a:bodyPr>
          <a:lstStyle/>
          <a:p>
            <a:r>
              <a:rPr lang="en-US" dirty="0">
                <a:solidFill>
                  <a:schemeClr val="bg1"/>
                </a:solidFill>
                <a:latin typeface="+mn-lt"/>
                <a:ea typeface="Microsoft JhengHei UI" panose="020B0604030504040204" pitchFamily="34" charset="-120"/>
              </a:rPr>
              <a:t>  Trends in CPS fishery</a:t>
            </a:r>
            <a:endParaRPr lang="en-US" dirty="0">
              <a:solidFill>
                <a:schemeClr val="bg1"/>
              </a:solidFill>
              <a:latin typeface="+mn-lt"/>
            </a:endParaRPr>
          </a:p>
        </p:txBody>
      </p:sp>
      <p:pic>
        <p:nvPicPr>
          <p:cNvPr id="11" name="Picture 10">
            <a:extLst>
              <a:ext uri="{FF2B5EF4-FFF2-40B4-BE49-F238E27FC236}">
                <a16:creationId xmlns:a16="http://schemas.microsoft.com/office/drawing/2014/main" id="{74A44203-0C39-4BDA-98B3-01D4C9551DF4}"/>
              </a:ext>
            </a:extLst>
          </p:cNvPr>
          <p:cNvPicPr>
            <a:picLocks noChangeAspect="1"/>
          </p:cNvPicPr>
          <p:nvPr/>
        </p:nvPicPr>
        <p:blipFill>
          <a:blip r:embed="rId3"/>
          <a:stretch>
            <a:fillRect/>
          </a:stretch>
        </p:blipFill>
        <p:spPr>
          <a:xfrm>
            <a:off x="890546" y="1724281"/>
            <a:ext cx="7182780" cy="4437529"/>
          </a:xfrm>
          <a:prstGeom prst="rect">
            <a:avLst/>
          </a:prstGeom>
        </p:spPr>
      </p:pic>
      <p:sp>
        <p:nvSpPr>
          <p:cNvPr id="16" name="TextBox 15">
            <a:extLst>
              <a:ext uri="{FF2B5EF4-FFF2-40B4-BE49-F238E27FC236}">
                <a16:creationId xmlns:a16="http://schemas.microsoft.com/office/drawing/2014/main" id="{DC4D1A5B-0CA7-465D-9CAD-71C51308F26A}"/>
              </a:ext>
            </a:extLst>
          </p:cNvPr>
          <p:cNvSpPr txBox="1"/>
          <p:nvPr/>
        </p:nvSpPr>
        <p:spPr>
          <a:xfrm>
            <a:off x="1028204" y="1375851"/>
            <a:ext cx="901209" cy="307777"/>
          </a:xfrm>
          <a:prstGeom prst="rect">
            <a:avLst/>
          </a:prstGeom>
          <a:noFill/>
        </p:spPr>
        <p:txBody>
          <a:bodyPr wrap="none" rtlCol="0">
            <a:spAutoFit/>
          </a:bodyPr>
          <a:lstStyle/>
          <a:p>
            <a:r>
              <a:rPr lang="en-US" sz="1400" dirty="0">
                <a:ea typeface="Microsoft JhengHei UI" panose="020B0604030504040204" pitchFamily="34" charset="-120"/>
              </a:rPr>
              <a:t>(b) Prices</a:t>
            </a:r>
          </a:p>
        </p:txBody>
      </p:sp>
      <p:sp>
        <p:nvSpPr>
          <p:cNvPr id="5" name="Slide Number Placeholder 4">
            <a:extLst>
              <a:ext uri="{FF2B5EF4-FFF2-40B4-BE49-F238E27FC236}">
                <a16:creationId xmlns:a16="http://schemas.microsoft.com/office/drawing/2014/main" id="{FA59C87A-A493-4F65-9CCE-51756B0FA08F}"/>
              </a:ext>
            </a:extLst>
          </p:cNvPr>
          <p:cNvSpPr>
            <a:spLocks noGrp="1"/>
          </p:cNvSpPr>
          <p:nvPr>
            <p:ph type="sldNum" sz="quarter" idx="12"/>
          </p:nvPr>
        </p:nvSpPr>
        <p:spPr/>
        <p:txBody>
          <a:bodyPr/>
          <a:lstStyle/>
          <a:p>
            <a:fld id="{6FD4AA8C-2C0B-45F2-84FF-CF2E58E014B2}" type="slidenum">
              <a:rPr lang="en-US" smtClean="0"/>
              <a:t>7</a:t>
            </a:fld>
            <a:endParaRPr lang="en-US"/>
          </a:p>
        </p:txBody>
      </p:sp>
      <p:sp>
        <p:nvSpPr>
          <p:cNvPr id="19" name="Rectangle: Rounded Corners 18">
            <a:extLst>
              <a:ext uri="{FF2B5EF4-FFF2-40B4-BE49-F238E27FC236}">
                <a16:creationId xmlns:a16="http://schemas.microsoft.com/office/drawing/2014/main" id="{14D1A8DF-8122-443F-8018-7A38BC23210C}"/>
              </a:ext>
            </a:extLst>
          </p:cNvPr>
          <p:cNvSpPr/>
          <p:nvPr/>
        </p:nvSpPr>
        <p:spPr>
          <a:xfrm>
            <a:off x="6280061" y="4203423"/>
            <a:ext cx="2413178" cy="409985"/>
          </a:xfrm>
          <a:prstGeom prst="roundRect">
            <a:avLst/>
          </a:prstGeom>
          <a:solidFill>
            <a:srgbClr val="FDC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73F3E87-A1B9-4D23-9388-9D925028EC53}"/>
              </a:ext>
            </a:extLst>
          </p:cNvPr>
          <p:cNvSpPr txBox="1"/>
          <p:nvPr/>
        </p:nvSpPr>
        <p:spPr>
          <a:xfrm>
            <a:off x="6317894" y="4203423"/>
            <a:ext cx="2576500" cy="369332"/>
          </a:xfrm>
          <a:prstGeom prst="rect">
            <a:avLst/>
          </a:prstGeom>
          <a:noFill/>
          <a:effectLst>
            <a:glow rad="139700">
              <a:schemeClr val="accent4">
                <a:satMod val="175000"/>
                <a:alpha val="40000"/>
              </a:schemeClr>
            </a:glow>
          </a:effectLst>
        </p:spPr>
        <p:txBody>
          <a:bodyPr wrap="square" rtlCol="0">
            <a:spAutoFit/>
          </a:bodyPr>
          <a:lstStyle/>
          <a:p>
            <a:r>
              <a:rPr lang="en-US" b="1" dirty="0">
                <a:ea typeface="Lato Medium" panose="020F0502020204030203" pitchFamily="34" charset="0"/>
                <a:cs typeface="Lato Medium" panose="020F0502020204030203" pitchFamily="34" charset="0"/>
              </a:rPr>
              <a:t>High prices for squid </a:t>
            </a:r>
          </a:p>
        </p:txBody>
      </p:sp>
    </p:spTree>
    <p:extLst>
      <p:ext uri="{BB962C8B-B14F-4D97-AF65-F5344CB8AC3E}">
        <p14:creationId xmlns:p14="http://schemas.microsoft.com/office/powerpoint/2010/main" val="2347982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6FD5-B7E6-4311-BEFD-D6D4A89D4FAF}"/>
              </a:ext>
            </a:extLst>
          </p:cNvPr>
          <p:cNvSpPr>
            <a:spLocks noGrp="1"/>
          </p:cNvSpPr>
          <p:nvPr>
            <p:ph type="title"/>
          </p:nvPr>
        </p:nvSpPr>
        <p:spPr>
          <a:xfrm>
            <a:off x="0" y="1"/>
            <a:ext cx="9144000" cy="923278"/>
          </a:xfrm>
          <a:solidFill>
            <a:srgbClr val="003C6C"/>
          </a:solidFill>
        </p:spPr>
        <p:txBody>
          <a:bodyPr>
            <a:normAutofit/>
          </a:bodyPr>
          <a:lstStyle/>
          <a:p>
            <a:r>
              <a:rPr lang="en-US" dirty="0">
                <a:solidFill>
                  <a:schemeClr val="bg1"/>
                </a:solidFill>
                <a:latin typeface="+mn-lt"/>
                <a:ea typeface="Microsoft JhengHei UI" panose="020B0604030504040204" pitchFamily="34" charset="-120"/>
              </a:rPr>
              <a:t>  Trends in CPS fishery</a:t>
            </a:r>
            <a:endParaRPr lang="en-US" dirty="0">
              <a:solidFill>
                <a:schemeClr val="bg1"/>
              </a:solidFill>
              <a:latin typeface="+mn-lt"/>
            </a:endParaRPr>
          </a:p>
        </p:txBody>
      </p:sp>
      <p:pic>
        <p:nvPicPr>
          <p:cNvPr id="12" name="Picture 11">
            <a:extLst>
              <a:ext uri="{FF2B5EF4-FFF2-40B4-BE49-F238E27FC236}">
                <a16:creationId xmlns:a16="http://schemas.microsoft.com/office/drawing/2014/main" id="{EDEBB8AB-6844-4279-8568-EF1083DCE98A}"/>
              </a:ext>
            </a:extLst>
          </p:cNvPr>
          <p:cNvPicPr>
            <a:picLocks noChangeAspect="1"/>
          </p:cNvPicPr>
          <p:nvPr/>
        </p:nvPicPr>
        <p:blipFill>
          <a:blip r:embed="rId3"/>
          <a:stretch>
            <a:fillRect/>
          </a:stretch>
        </p:blipFill>
        <p:spPr>
          <a:xfrm>
            <a:off x="1004375" y="1409861"/>
            <a:ext cx="6802418" cy="4186103"/>
          </a:xfrm>
          <a:prstGeom prst="rect">
            <a:avLst/>
          </a:prstGeom>
        </p:spPr>
      </p:pic>
      <p:sp>
        <p:nvSpPr>
          <p:cNvPr id="17" name="TextBox 16">
            <a:extLst>
              <a:ext uri="{FF2B5EF4-FFF2-40B4-BE49-F238E27FC236}">
                <a16:creationId xmlns:a16="http://schemas.microsoft.com/office/drawing/2014/main" id="{5ECB760C-A958-4021-8A8C-54961CF076C1}"/>
              </a:ext>
            </a:extLst>
          </p:cNvPr>
          <p:cNvSpPr txBox="1"/>
          <p:nvPr/>
        </p:nvSpPr>
        <p:spPr>
          <a:xfrm>
            <a:off x="419264" y="1104011"/>
            <a:ext cx="1871025" cy="307777"/>
          </a:xfrm>
          <a:prstGeom prst="rect">
            <a:avLst/>
          </a:prstGeom>
          <a:noFill/>
        </p:spPr>
        <p:txBody>
          <a:bodyPr wrap="none" rtlCol="0">
            <a:spAutoFit/>
          </a:bodyPr>
          <a:lstStyle/>
          <a:p>
            <a:r>
              <a:rPr lang="en-US" sz="1400" dirty="0">
                <a:ea typeface="Microsoft JhengHei UI" panose="020B0604030504040204" pitchFamily="34" charset="-120"/>
              </a:rPr>
              <a:t>(c) Number of vessels</a:t>
            </a:r>
          </a:p>
        </p:txBody>
      </p:sp>
      <p:sp>
        <p:nvSpPr>
          <p:cNvPr id="5" name="Slide Number Placeholder 4">
            <a:extLst>
              <a:ext uri="{FF2B5EF4-FFF2-40B4-BE49-F238E27FC236}">
                <a16:creationId xmlns:a16="http://schemas.microsoft.com/office/drawing/2014/main" id="{FA59C87A-A493-4F65-9CCE-51756B0FA08F}"/>
              </a:ext>
            </a:extLst>
          </p:cNvPr>
          <p:cNvSpPr>
            <a:spLocks noGrp="1"/>
          </p:cNvSpPr>
          <p:nvPr>
            <p:ph type="sldNum" sz="quarter" idx="12"/>
          </p:nvPr>
        </p:nvSpPr>
        <p:spPr/>
        <p:txBody>
          <a:bodyPr/>
          <a:lstStyle/>
          <a:p>
            <a:fld id="{6FD4AA8C-2C0B-45F2-84FF-CF2E58E014B2}" type="slidenum">
              <a:rPr lang="en-US" smtClean="0"/>
              <a:t>8</a:t>
            </a:fld>
            <a:endParaRPr lang="en-US" dirty="0"/>
          </a:p>
        </p:txBody>
      </p:sp>
      <p:sp>
        <p:nvSpPr>
          <p:cNvPr id="18" name="Rectangle: Rounded Corners 17">
            <a:extLst>
              <a:ext uri="{FF2B5EF4-FFF2-40B4-BE49-F238E27FC236}">
                <a16:creationId xmlns:a16="http://schemas.microsoft.com/office/drawing/2014/main" id="{2E6EDC07-C3D1-4B17-9B81-CBCDE6C41F55}"/>
              </a:ext>
            </a:extLst>
          </p:cNvPr>
          <p:cNvSpPr/>
          <p:nvPr/>
        </p:nvSpPr>
        <p:spPr>
          <a:xfrm>
            <a:off x="5109107" y="5661650"/>
            <a:ext cx="3030518" cy="646331"/>
          </a:xfrm>
          <a:prstGeom prst="roundRect">
            <a:avLst/>
          </a:prstGeom>
          <a:solidFill>
            <a:srgbClr val="FDC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00410F5-409D-4D3B-95D4-AB7CC5F961D5}"/>
              </a:ext>
            </a:extLst>
          </p:cNvPr>
          <p:cNvSpPr txBox="1"/>
          <p:nvPr/>
        </p:nvSpPr>
        <p:spPr>
          <a:xfrm>
            <a:off x="5109107" y="5644334"/>
            <a:ext cx="3130884" cy="646331"/>
          </a:xfrm>
          <a:prstGeom prst="rect">
            <a:avLst/>
          </a:prstGeom>
          <a:noFill/>
          <a:effectLst>
            <a:glow rad="139700">
              <a:schemeClr val="accent4">
                <a:satMod val="175000"/>
                <a:alpha val="40000"/>
              </a:schemeClr>
            </a:glow>
          </a:effectLst>
        </p:spPr>
        <p:txBody>
          <a:bodyPr wrap="square" rtlCol="0">
            <a:spAutoFit/>
          </a:bodyPr>
          <a:lstStyle/>
          <a:p>
            <a:r>
              <a:rPr lang="en-US" b="1" dirty="0">
                <a:ea typeface="Lato Medium" panose="020F0502020204030203" pitchFamily="34" charset="0"/>
                <a:cs typeface="Lato Medium" panose="020F0502020204030203" pitchFamily="34" charset="0"/>
              </a:rPr>
              <a:t>But, decrease of number of vessels for market squid</a:t>
            </a:r>
          </a:p>
        </p:txBody>
      </p:sp>
    </p:spTree>
    <p:extLst>
      <p:ext uri="{BB962C8B-B14F-4D97-AF65-F5344CB8AC3E}">
        <p14:creationId xmlns:p14="http://schemas.microsoft.com/office/powerpoint/2010/main" val="4160388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6FD5-B7E6-4311-BEFD-D6D4A89D4FAF}"/>
              </a:ext>
            </a:extLst>
          </p:cNvPr>
          <p:cNvSpPr>
            <a:spLocks noGrp="1"/>
          </p:cNvSpPr>
          <p:nvPr>
            <p:ph type="title"/>
          </p:nvPr>
        </p:nvSpPr>
        <p:spPr>
          <a:xfrm>
            <a:off x="0" y="1"/>
            <a:ext cx="9144000" cy="923278"/>
          </a:xfrm>
          <a:solidFill>
            <a:srgbClr val="003C6C"/>
          </a:solidFill>
        </p:spPr>
        <p:txBody>
          <a:bodyPr>
            <a:normAutofit/>
          </a:bodyPr>
          <a:lstStyle/>
          <a:p>
            <a:r>
              <a:rPr lang="en-US" dirty="0">
                <a:solidFill>
                  <a:schemeClr val="bg1"/>
                </a:solidFill>
                <a:latin typeface="+mn-lt"/>
                <a:ea typeface="Microsoft JhengHei UI" panose="020B0604030504040204" pitchFamily="34" charset="-120"/>
              </a:rPr>
              <a:t>  Climate Change</a:t>
            </a:r>
            <a:endParaRPr lang="en-US" dirty="0">
              <a:solidFill>
                <a:schemeClr val="bg1"/>
              </a:solidFill>
              <a:latin typeface="+mn-lt"/>
            </a:endParaRPr>
          </a:p>
        </p:txBody>
      </p:sp>
      <p:sp>
        <p:nvSpPr>
          <p:cNvPr id="3" name="Content Placeholder 2">
            <a:extLst>
              <a:ext uri="{FF2B5EF4-FFF2-40B4-BE49-F238E27FC236}">
                <a16:creationId xmlns:a16="http://schemas.microsoft.com/office/drawing/2014/main" id="{F5F89EB4-FE7A-4332-8A77-6D74A195BC07}"/>
              </a:ext>
            </a:extLst>
          </p:cNvPr>
          <p:cNvSpPr>
            <a:spLocks noGrp="1"/>
          </p:cNvSpPr>
          <p:nvPr>
            <p:ph idx="1"/>
          </p:nvPr>
        </p:nvSpPr>
        <p:spPr>
          <a:xfrm>
            <a:off x="371198" y="1253331"/>
            <a:ext cx="3570488" cy="1932422"/>
          </a:xfrm>
        </p:spPr>
        <p:txBody>
          <a:bodyPr>
            <a:normAutofit/>
          </a:bodyPr>
          <a:lstStyle/>
          <a:p>
            <a:pPr>
              <a:lnSpc>
                <a:spcPct val="100000"/>
              </a:lnSpc>
            </a:pPr>
            <a:r>
              <a:rPr lang="en-US" sz="2000" dirty="0">
                <a:ea typeface="Microsoft JhengHei UI" panose="020B0604030504040204" pitchFamily="34" charset="-120"/>
              </a:rPr>
              <a:t>Climate is changing!</a:t>
            </a:r>
          </a:p>
        </p:txBody>
      </p:sp>
      <p:sp>
        <p:nvSpPr>
          <p:cNvPr id="6" name="Slide Number Placeholder 5">
            <a:extLst>
              <a:ext uri="{FF2B5EF4-FFF2-40B4-BE49-F238E27FC236}">
                <a16:creationId xmlns:a16="http://schemas.microsoft.com/office/drawing/2014/main" id="{84CB9F42-672E-4676-8A37-1A375F5F9B34}"/>
              </a:ext>
            </a:extLst>
          </p:cNvPr>
          <p:cNvSpPr>
            <a:spLocks noGrp="1"/>
          </p:cNvSpPr>
          <p:nvPr>
            <p:ph type="sldNum" sz="quarter" idx="12"/>
          </p:nvPr>
        </p:nvSpPr>
        <p:spPr/>
        <p:txBody>
          <a:bodyPr/>
          <a:lstStyle/>
          <a:p>
            <a:fld id="{6FD4AA8C-2C0B-45F2-84FF-CF2E58E014B2}" type="slidenum">
              <a:rPr lang="en-US" smtClean="0"/>
              <a:t>9</a:t>
            </a:fld>
            <a:endParaRPr lang="en-US"/>
          </a:p>
        </p:txBody>
      </p:sp>
      <p:pic>
        <p:nvPicPr>
          <p:cNvPr id="4" name="Picture 3">
            <a:extLst>
              <a:ext uri="{FF2B5EF4-FFF2-40B4-BE49-F238E27FC236}">
                <a16:creationId xmlns:a16="http://schemas.microsoft.com/office/drawing/2014/main" id="{7831149A-9B59-4833-A4E4-ECEA4CE4791E}"/>
              </a:ext>
            </a:extLst>
          </p:cNvPr>
          <p:cNvPicPr>
            <a:picLocks noChangeAspect="1"/>
          </p:cNvPicPr>
          <p:nvPr/>
        </p:nvPicPr>
        <p:blipFill>
          <a:blip r:embed="rId3"/>
          <a:stretch>
            <a:fillRect/>
          </a:stretch>
        </p:blipFill>
        <p:spPr>
          <a:xfrm>
            <a:off x="588968" y="1720524"/>
            <a:ext cx="7966064" cy="4160730"/>
          </a:xfrm>
          <a:prstGeom prst="rect">
            <a:avLst/>
          </a:prstGeom>
        </p:spPr>
      </p:pic>
      <p:sp>
        <p:nvSpPr>
          <p:cNvPr id="7" name="TextBox 6">
            <a:hlinkClick r:id="rId4"/>
            <a:extLst>
              <a:ext uri="{FF2B5EF4-FFF2-40B4-BE49-F238E27FC236}">
                <a16:creationId xmlns:a16="http://schemas.microsoft.com/office/drawing/2014/main" id="{5265EB72-9BD3-4F7E-A351-E2284661E996}"/>
              </a:ext>
            </a:extLst>
          </p:cNvPr>
          <p:cNvSpPr txBox="1"/>
          <p:nvPr/>
        </p:nvSpPr>
        <p:spPr>
          <a:xfrm>
            <a:off x="6457950" y="5980303"/>
            <a:ext cx="3187412" cy="276999"/>
          </a:xfrm>
          <a:prstGeom prst="rect">
            <a:avLst/>
          </a:prstGeom>
          <a:noFill/>
        </p:spPr>
        <p:txBody>
          <a:bodyPr wrap="square" rtlCol="0">
            <a:spAutoFit/>
          </a:bodyPr>
          <a:lstStyle/>
          <a:p>
            <a:r>
              <a:rPr lang="en-US" sz="1200" dirty="0"/>
              <a:t>Source: </a:t>
            </a:r>
            <a:r>
              <a:rPr lang="en-US" sz="1200" dirty="0" err="1">
                <a:hlinkClick r:id="rId4"/>
              </a:rPr>
              <a:t>Fietcher</a:t>
            </a:r>
            <a:r>
              <a:rPr lang="en-US" sz="1200" dirty="0">
                <a:hlinkClick r:id="rId4"/>
              </a:rPr>
              <a:t>, et al. (2021)</a:t>
            </a:r>
            <a:endParaRPr lang="en-US" sz="1200" dirty="0"/>
          </a:p>
        </p:txBody>
      </p:sp>
    </p:spTree>
    <p:extLst>
      <p:ext uri="{BB962C8B-B14F-4D97-AF65-F5344CB8AC3E}">
        <p14:creationId xmlns:p14="http://schemas.microsoft.com/office/powerpoint/2010/main" val="3569987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ato font">
      <a:majorFont>
        <a:latin typeface="Lato Medium"/>
        <a:ea typeface=""/>
        <a:cs typeface=""/>
      </a:majorFont>
      <a:minorFont>
        <a:latin typeface="La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651</TotalTime>
  <Words>1916</Words>
  <Application>Microsoft Office PowerPoint</Application>
  <PresentationFormat>On-screen Show (4:3)</PresentationFormat>
  <Paragraphs>264</Paragraphs>
  <Slides>27</Slides>
  <Notes>22</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Microsoft JhengHei UI</vt:lpstr>
      <vt:lpstr>Arial</vt:lpstr>
      <vt:lpstr>Calibri</vt:lpstr>
      <vt:lpstr>Cambria Math</vt:lpstr>
      <vt:lpstr>Lato</vt:lpstr>
      <vt:lpstr>Lato Medium</vt:lpstr>
      <vt:lpstr>Lato Semibold</vt:lpstr>
      <vt:lpstr>Office Theme</vt:lpstr>
      <vt:lpstr>The Effect of Climate Change and Regulations on Fishers Portfolios:</vt:lpstr>
      <vt:lpstr>  CAFA Project</vt:lpstr>
      <vt:lpstr>  California Current System (CCS)</vt:lpstr>
      <vt:lpstr>  Coastal Pelagic Species in CCS</vt:lpstr>
      <vt:lpstr>  Coastal Pelagic Species in CCS</vt:lpstr>
      <vt:lpstr>  Trends in CPS fishery</vt:lpstr>
      <vt:lpstr>  Trends in CPS fishery</vt:lpstr>
      <vt:lpstr>  Trends in CPS fishery</vt:lpstr>
      <vt:lpstr>  Climate Change</vt:lpstr>
      <vt:lpstr>  Effect on species distributions</vt:lpstr>
      <vt:lpstr>  Effect on landings</vt:lpstr>
      <vt:lpstr>  Research Question</vt:lpstr>
      <vt:lpstr>PowerPoint Presentation</vt:lpstr>
      <vt:lpstr>PowerPoint Presentation</vt:lpstr>
      <vt:lpstr>PowerPoint Presentation</vt:lpstr>
      <vt:lpstr>PowerPoint Presentation</vt:lpstr>
      <vt:lpstr>PowerPoint Presentation</vt:lpstr>
      <vt:lpstr>  Results: Landings positively related to probability of presence</vt:lpstr>
      <vt:lpstr>  Results: Squid is a substitute of sardine</vt:lpstr>
      <vt:lpstr>  Results: Sardine more preferred than squid</vt:lpstr>
      <vt:lpstr>Results: Northern anchovy is less preferred than sardine and squid</vt:lpstr>
      <vt:lpstr>  Results: Sardine closure reduce squid landings</vt:lpstr>
      <vt:lpstr>  Conclusions</vt:lpstr>
      <vt:lpstr>PowerPoint Presentation</vt:lpstr>
      <vt:lpstr>Thanks for your attention!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Effect of Climate Change and Regulations on Fishers Portfolios:</dc:title>
  <dc:creator>Felipe Quezada</dc:creator>
  <cp:lastModifiedBy>Felipe Quezada</cp:lastModifiedBy>
  <cp:revision>83</cp:revision>
  <dcterms:created xsi:type="dcterms:W3CDTF">2021-11-01T23:26:00Z</dcterms:created>
  <dcterms:modified xsi:type="dcterms:W3CDTF">2021-11-03T01:39:12Z</dcterms:modified>
</cp:coreProperties>
</file>